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09" r:id="rId2"/>
    <p:sldId id="610" r:id="rId3"/>
    <p:sldId id="611" r:id="rId4"/>
    <p:sldId id="612" r:id="rId5"/>
    <p:sldId id="627" r:id="rId6"/>
    <p:sldId id="613" r:id="rId7"/>
    <p:sldId id="614" r:id="rId8"/>
    <p:sldId id="628" r:id="rId9"/>
    <p:sldId id="629" r:id="rId10"/>
    <p:sldId id="638" r:id="rId11"/>
    <p:sldId id="639" r:id="rId12"/>
    <p:sldId id="630" r:id="rId13"/>
    <p:sldId id="619" r:id="rId14"/>
    <p:sldId id="620" r:id="rId15"/>
    <p:sldId id="621" r:id="rId16"/>
    <p:sldId id="622" r:id="rId17"/>
    <p:sldId id="623" r:id="rId18"/>
    <p:sldId id="624" r:id="rId19"/>
    <p:sldId id="625" r:id="rId20"/>
    <p:sldId id="626" r:id="rId21"/>
    <p:sldId id="631" r:id="rId22"/>
    <p:sldId id="632" r:id="rId23"/>
    <p:sldId id="633" r:id="rId24"/>
    <p:sldId id="597" r:id="rId25"/>
    <p:sldId id="634" r:id="rId26"/>
    <p:sldId id="555" r:id="rId27"/>
    <p:sldId id="648" r:id="rId28"/>
    <p:sldId id="643" r:id="rId29"/>
    <p:sldId id="644" r:id="rId30"/>
    <p:sldId id="645" r:id="rId31"/>
    <p:sldId id="646" r:id="rId32"/>
    <p:sldId id="647" r:id="rId33"/>
    <p:sldId id="665" r:id="rId34"/>
    <p:sldId id="666" r:id="rId35"/>
    <p:sldId id="668" r:id="rId36"/>
    <p:sldId id="670" r:id="rId37"/>
    <p:sldId id="649" r:id="rId38"/>
    <p:sldId id="650" r:id="rId39"/>
    <p:sldId id="651" r:id="rId40"/>
    <p:sldId id="652" r:id="rId41"/>
    <p:sldId id="653" r:id="rId42"/>
    <p:sldId id="654" r:id="rId43"/>
    <p:sldId id="655" r:id="rId44"/>
    <p:sldId id="656" r:id="rId45"/>
    <p:sldId id="657" r:id="rId46"/>
    <p:sldId id="658" r:id="rId47"/>
    <p:sldId id="585" r:id="rId48"/>
    <p:sldId id="586" r:id="rId49"/>
    <p:sldId id="587" r:id="rId50"/>
    <p:sldId id="588" r:id="rId51"/>
    <p:sldId id="589" r:id="rId52"/>
    <p:sldId id="590" r:id="rId53"/>
    <p:sldId id="664" r:id="rId54"/>
    <p:sldId id="591" r:id="rId55"/>
    <p:sldId id="592" r:id="rId56"/>
    <p:sldId id="567" r:id="rId57"/>
    <p:sldId id="519" r:id="rId58"/>
    <p:sldId id="635" r:id="rId59"/>
    <p:sldId id="576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2000C"/>
    <a:srgbClr val="0AA676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3" autoAdjust="0"/>
    <p:restoredTop sz="74636" autoAdjust="0"/>
  </p:normalViewPr>
  <p:slideViewPr>
    <p:cSldViewPr>
      <p:cViewPr varScale="1">
        <p:scale>
          <a:sx n="55" d="100"/>
          <a:sy n="55" d="100"/>
        </p:scale>
        <p:origin x="122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uzzaman, Md" userId="f9769dfd-1555-48d9-816d-b0ab69b79e77" providerId="ADAL" clId="{E0B613AC-2B51-487F-A098-45BE5ED15950}"/>
    <pc:docChg chg="delSld modSld">
      <pc:chgData name="Amiruzzaman, Md" userId="f9769dfd-1555-48d9-816d-b0ab69b79e77" providerId="ADAL" clId="{E0B613AC-2B51-487F-A098-45BE5ED15950}" dt="2025-12-25T01:05:52.482" v="38" actId="6549"/>
      <pc:docMkLst>
        <pc:docMk/>
      </pc:docMkLst>
      <pc:sldChg chg="modSp mod">
        <pc:chgData name="Amiruzzaman, Md" userId="f9769dfd-1555-48d9-816d-b0ab69b79e77" providerId="ADAL" clId="{E0B613AC-2B51-487F-A098-45BE5ED15950}" dt="2025-12-25T01:05:52.482" v="38" actId="6549"/>
        <pc:sldMkLst>
          <pc:docMk/>
          <pc:sldMk cId="262136978" sldId="609"/>
        </pc:sldMkLst>
        <pc:spChg chg="mod">
          <ac:chgData name="Amiruzzaman, Md" userId="f9769dfd-1555-48d9-816d-b0ab69b79e77" providerId="ADAL" clId="{E0B613AC-2B51-487F-A098-45BE5ED15950}" dt="2025-12-25T01:05:52.482" v="38" actId="6549"/>
          <ac:spMkLst>
            <pc:docMk/>
            <pc:sldMk cId="262136978" sldId="609"/>
            <ac:spMk id="5" creationId="{00000000-0000-0000-0000-000000000000}"/>
          </ac:spMkLst>
        </pc:spChg>
        <pc:spChg chg="mod">
          <ac:chgData name="Amiruzzaman, Md" userId="f9769dfd-1555-48d9-816d-b0ab69b79e77" providerId="ADAL" clId="{E0B613AC-2B51-487F-A098-45BE5ED15950}" dt="2025-12-25T01:04:07.556" v="37" actId="20577"/>
          <ac:spMkLst>
            <pc:docMk/>
            <pc:sldMk cId="262136978" sldId="609"/>
            <ac:spMk id="59395" creationId="{00000000-0000-0000-0000-000000000000}"/>
          </ac:spMkLst>
        </pc:spChg>
        <pc:spChg chg="mod">
          <ac:chgData name="Amiruzzaman, Md" userId="f9769dfd-1555-48d9-816d-b0ab69b79e77" providerId="ADAL" clId="{E0B613AC-2B51-487F-A098-45BE5ED15950}" dt="2025-12-25T01:01:56.182" v="1" actId="6549"/>
          <ac:spMkLst>
            <pc:docMk/>
            <pc:sldMk cId="262136978" sldId="609"/>
            <ac:spMk id="59396" creationId="{00000000-0000-0000-0000-000000000000}"/>
          </ac:spMkLst>
        </pc:spChg>
      </pc:sldChg>
      <pc:sldChg chg="del">
        <pc:chgData name="Amiruzzaman, Md" userId="f9769dfd-1555-48d9-816d-b0ab69b79e77" providerId="ADAL" clId="{E0B613AC-2B51-487F-A098-45BE5ED15950}" dt="2025-12-25T01:03:09.900" v="19" actId="47"/>
        <pc:sldMkLst>
          <pc:docMk/>
          <pc:sldMk cId="2243420155" sldId="636"/>
        </pc:sldMkLst>
      </pc:sldChg>
      <pc:sldChg chg="del">
        <pc:chgData name="Amiruzzaman, Md" userId="f9769dfd-1555-48d9-816d-b0ab69b79e77" providerId="ADAL" clId="{E0B613AC-2B51-487F-A098-45BE5ED15950}" dt="2025-12-25T01:02:46.705" v="18" actId="2696"/>
        <pc:sldMkLst>
          <pc:docMk/>
          <pc:sldMk cId="844702117" sldId="63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16.399999999999999</c:v>
                </c:pt>
                <c:pt idx="1">
                  <c:v>26.2</c:v>
                </c:pt>
                <c:pt idx="2">
                  <c:v>27</c:v>
                </c:pt>
                <c:pt idx="3">
                  <c:v>27</c:v>
                </c:pt>
                <c:pt idx="4">
                  <c:v>29.6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F7-4315-96BF-3E9720346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852320"/>
        <c:axId val="176852880"/>
      </c:barChart>
      <c:catAx>
        <c:axId val="176852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6852880"/>
        <c:crosses val="autoZero"/>
        <c:auto val="1"/>
        <c:lblAlgn val="ctr"/>
        <c:lblOffset val="100"/>
        <c:noMultiLvlLbl val="0"/>
      </c:catAx>
      <c:valAx>
        <c:axId val="176852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6852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4AAD-5522-4C8A-867C-EAF59355C05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6E2D-6BBD-405C-887E-80D22F0C9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4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F5A4DD30-3B45-4066-88A4-BB1CE0937140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8D7714B3-73B8-470F-B6CD-433CBAA602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052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tificial_neural_net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Torsten_Wiesel" TargetMode="External"/><Relationship Id="rId4" Type="http://schemas.openxmlformats.org/officeDocument/2006/relationships/hyperlink" Target="http://en.wikipedia.org/wiki/Hube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80300" indent="-37704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08157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1141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1467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17941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21203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24465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27727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52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 hierarchical, multilayered </a:t>
            </a:r>
            <a:r>
              <a:rPr lang="en-US" sz="1300" dirty="0">
                <a:hlinkClick r:id="rId3" tooltip="Artificial neural network"/>
              </a:rPr>
              <a:t>artificial neural network</a:t>
            </a:r>
            <a:r>
              <a:rPr lang="en-US" sz="1300" dirty="0"/>
              <a:t>  inspired by the model proposed by </a:t>
            </a:r>
            <a:r>
              <a:rPr lang="en-US" sz="1300" dirty="0">
                <a:hlinkClick r:id="rId4" tooltip="Hubel"/>
              </a:rPr>
              <a:t>Hubel</a:t>
            </a:r>
            <a:r>
              <a:rPr lang="en-US" sz="1300" dirty="0"/>
              <a:t> &amp; </a:t>
            </a:r>
            <a:r>
              <a:rPr lang="en-US" sz="1300" dirty="0">
                <a:hlinkClick r:id="rId5" tooltip="Torsten Wiesel"/>
              </a:rPr>
              <a:t>Wiesel</a:t>
            </a:r>
            <a:r>
              <a:rPr lang="en-US" sz="1300" dirty="0"/>
              <a:t> in 1959</a:t>
            </a:r>
          </a:p>
          <a:p>
            <a:endParaRPr lang="en-US" sz="1300" dirty="0"/>
          </a:p>
          <a:p>
            <a:r>
              <a:rPr lang="en-US" dirty="0"/>
              <a:t>The </a:t>
            </a:r>
            <a:r>
              <a:rPr lang="en-US" dirty="0" err="1"/>
              <a:t>neocognitron</a:t>
            </a:r>
            <a:r>
              <a:rPr lang="en-US" dirty="0"/>
              <a:t> is a natural extension of these cascading models. The </a:t>
            </a:r>
            <a:r>
              <a:rPr lang="en-US" dirty="0" err="1"/>
              <a:t>neocognitron</a:t>
            </a:r>
            <a:r>
              <a:rPr lang="en-US" dirty="0"/>
              <a:t> consists of multiple types of cells, the most important of which are called S-cells and C-cells.[2] The local features are extracted by S-cells, and these features' deformation, such as local shifts, are tolerated by C-cells. Local features in the input are integrated gradually and classified in the higher layers.[3] The idea of local feature integration is in several other models, such as </a:t>
            </a:r>
            <a:r>
              <a:rPr lang="en-US" dirty="0" err="1"/>
              <a:t>LeNet</a:t>
            </a:r>
            <a:r>
              <a:rPr lang="en-US" dirty="0"/>
              <a:t> and SIFT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93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each neuron to only a local region of the input volume.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9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68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Translation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611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0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D5EB2-4CC1-0E4D-A149-A27675925D18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6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69D18E-A186-7346-8D37-80FBCA8F9CA9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5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Two-GPU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1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757238"/>
            <a:ext cx="5040313" cy="3779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80290" y="4788599"/>
            <a:ext cx="6242303" cy="398836"/>
          </a:xfrm>
          <a:prstGeom prst="rect">
            <a:avLst/>
          </a:prstGeom>
        </p:spPr>
        <p:txBody>
          <a:bodyPr lIns="102163" tIns="102163" rIns="102163" bIns="102163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Best non-</a:t>
            </a:r>
            <a:r>
              <a:rPr lang="en-US" dirty="0" err="1"/>
              <a:t>convnet</a:t>
            </a:r>
            <a:r>
              <a:rPr lang="en-US" dirty="0"/>
              <a:t> in 2012: 26.2%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4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563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cs typeface="Adobe Caslon Pro"/>
              </a:rPr>
              <a:t>Patches from validation images that give maximal activation of a given feature map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65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6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94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897388-7341-9C45-8BEE-4EA042CD14E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37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that classic methods, e.g.</a:t>
            </a:r>
            <a:r>
              <a:rPr lang="en-US" baseline="0" dirty="0"/>
              <a:t> </a:t>
            </a:r>
            <a:r>
              <a:rPr lang="en-US" baseline="0" dirty="0" err="1"/>
              <a:t>convnets</a:t>
            </a:r>
            <a:r>
              <a:rPr lang="en-US" baseline="0" dirty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0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D. Hubel and T. Wiesel (1959, 1962, Nobel Prize 1981)</a:t>
            </a:r>
          </a:p>
          <a:p>
            <a:r>
              <a:rPr lang="en-US" sz="2500" dirty="0"/>
              <a:t>Visual cortex consists of a hierarchy of </a:t>
            </a:r>
            <a:r>
              <a:rPr lang="en-US" sz="2500" i="1" dirty="0"/>
              <a:t>simple</a:t>
            </a:r>
            <a:r>
              <a:rPr lang="en-US" sz="2500" dirty="0"/>
              <a:t>, </a:t>
            </a:r>
            <a:r>
              <a:rPr lang="en-US" sz="2500" i="1" dirty="0"/>
              <a:t>complex</a:t>
            </a:r>
            <a:r>
              <a:rPr lang="en-US" sz="2500" dirty="0"/>
              <a:t>, and </a:t>
            </a:r>
            <a:r>
              <a:rPr lang="en-US" sz="2500" i="1" dirty="0"/>
              <a:t>hyper-complex</a:t>
            </a:r>
            <a:r>
              <a:rPr lang="en-US" sz="2500" dirty="0"/>
              <a:t> cells </a:t>
            </a:r>
          </a:p>
          <a:p>
            <a:r>
              <a:rPr lang="en-US" dirty="0"/>
              <a:t>In one experiment, done in 1959, they inserted a microelectrode into the primary visual cortex of an anesthetized cat. They then projected patterns of light and dark on a screen in front of the cat. </a:t>
            </a:r>
          </a:p>
          <a:p>
            <a:pPr marL="422893" lvl="1"/>
            <a:endParaRPr lang="en-US" dirty="0"/>
          </a:p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85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simple cells: neurons</a:t>
            </a:r>
            <a:r>
              <a:rPr lang="en-US" baseline="0" dirty="0"/>
              <a:t> that </a:t>
            </a:r>
            <a:r>
              <a:rPr lang="en-US" dirty="0"/>
              <a:t>fire rapidly when presented with lines at one angle (</a:t>
            </a:r>
            <a:r>
              <a:rPr lang="en-US" sz="1300" dirty="0"/>
              <a:t>orientation-sensitive)</a:t>
            </a:r>
            <a:r>
              <a:rPr lang="en-US" dirty="0"/>
              <a:t>. Respond</a:t>
            </a:r>
            <a:r>
              <a:rPr lang="en-US" baseline="0" dirty="0"/>
              <a:t> to</a:t>
            </a:r>
            <a:r>
              <a:rPr lang="en-US" dirty="0"/>
              <a:t> light patterns and dark patterns differently. </a:t>
            </a:r>
            <a:r>
              <a:rPr lang="en-US" baseline="0" dirty="0"/>
              <a:t> F</a:t>
            </a:r>
            <a:r>
              <a:rPr lang="en-US" sz="1300" dirty="0"/>
              <a:t>ound all over the visual cortex.</a:t>
            </a:r>
          </a:p>
          <a:p>
            <a:pPr defTabSz="966612">
              <a:defRPr/>
            </a:pPr>
            <a:r>
              <a:rPr lang="en-US" sz="1300" dirty="0"/>
              <a:t>with excitatory and inhibitory regions (represented by white and gray regions)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dirty="0"/>
              <a:t>complex cells: detect edges regardless of where they were placed in the receptive field of the neuron and could preferentially detect motion in certain directions.</a:t>
            </a:r>
          </a:p>
          <a:p>
            <a:pPr defTabSz="966612">
              <a:defRPr/>
            </a:pPr>
            <a:r>
              <a:rPr lang="en-US" sz="1300" dirty="0"/>
              <a:t>respond in a contrast-insensitive manner, i.e. the same cell might respond to a dark/light edge </a:t>
            </a:r>
            <a:r>
              <a:rPr lang="en-US" sz="1300" i="1" dirty="0"/>
              <a:t>and</a:t>
            </a:r>
            <a:r>
              <a:rPr lang="en-US" sz="1300" dirty="0"/>
              <a:t> a light/dark edge but only if it were at the proper orientation. Furthermore, the complex cells would respond to their edges in a larger region of the visual field. This suggested that complex cells received input from lower level simple cells by way of a receptive field.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sz="1300" dirty="0"/>
              <a:t>"</a:t>
            </a:r>
            <a:r>
              <a:rPr lang="en-US" sz="1300" dirty="0" err="1"/>
              <a:t>hypercomplex</a:t>
            </a:r>
            <a:r>
              <a:rPr lang="en-US" sz="1300" dirty="0"/>
              <a:t>" cells: respond to more complex combinations of the simple features, for example to two edges at right angles to each other in a yet larger region of the visual field.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dirty="0"/>
              <a:t>These studies showed how the visual system constructs complex representations of visual information from simple stimulus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37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69A33-7FA7-4239-B156-665DE5557EF6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85A0B-3CCD-4BD4-837A-D41E6B8EB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3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BE9F7-7770-4284-886C-3987DBD326D3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2C04B-5647-49D6-B8AB-10F41DABE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5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B120D5-1B7B-443A-BCC0-CA6FF10C9970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F61A-4251-4F40-95D1-9277F11A5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1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BFEFB5-940C-492B-8D2F-0FB7D667C541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BF58B-3786-4014-87A8-E937A948EE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0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58C1A-1817-4E4D-95E9-22A13F209695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34621-6FCF-486C-B6EB-25722E12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5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BFFF2-832B-412E-A6E5-695F831E965A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1B518-DA5A-4198-B9AE-D79FD64DBB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00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6BE0C-F7C1-46E8-8134-7E83EEF29E44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8FF0-17CA-422C-9448-105878A988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994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2ED29-F1DE-4A20-B0AB-D770B50F778F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D28DA-7E9B-4E85-9D7A-580253ABE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10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ACC24-510D-4158-B6A4-D92B643335A5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E91BF-1D93-46A6-BC14-C0D2291C2A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3B859-1B71-4B8E-891F-45F041B8E4EF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8E5BB-2E5D-4BB0-9399-9D150EDE4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92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00F5E-9737-4BFA-A4E0-7F08813C0D2C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4ADEC-D7BE-4A5F-AB78-3DE99F7E1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42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E6D8B6E8-8C90-4D6F-99DF-9F6E9BA914DE}" type="datetimeFigureOut">
              <a:rPr lang="en-US" altLang="en-US"/>
              <a:pPr>
                <a:defRPr/>
              </a:pPr>
              <a:t>12/24/2025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FC527DF-0EF7-4469-90AB-90A911848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en.wikipedia.org/wiki/Backpropag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spr08/cos598B/Readings/Fukushima1980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hyperlink" Target="http://yann.lecun.com/exdb/publis/pdf/lecun-01a.pdf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fritz/absps/imagenet.pdf" TargetMode="Externa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fritz/absps/imagenet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4/09/02/what-i-learned-from-competing-against-a-convnet-on-image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karpathy.github.io/2015/03/30/breaking-convnets/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7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1.bin"/><Relationship Id="rId9" Type="http://schemas.openxmlformats.org/officeDocument/2006/relationships/hyperlink" Target="http://arxiv.org/pdf/1412.6572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6572.pdf" TargetMode="External"/><Relationship Id="rId7" Type="http://schemas.openxmlformats.org/officeDocument/2006/relationships/image" Target="../media/image70.emf"/><Relationship Id="rId2" Type="http://schemas.openxmlformats.org/officeDocument/2006/relationships/hyperlink" Target="http://karpathy.github.io/2015/03/30/breaking-convn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jonlong/long_shelhamer_fcn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ff.fnwi.uva.nl/th.gevers/pub/GeversPAMI10.pdf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://www.cs.berkeley.edu/~rbg/latent/" TargetMode="Externa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i.ens.fr/sierra/pdfs/cvpr06b.pdf" TargetMode="External"/><Relationship Id="rId11" Type="http://schemas.openxmlformats.org/officeDocument/2006/relationships/image" Target="../media/image9.jpg"/><Relationship Id="rId5" Type="http://schemas.openxmlformats.org/officeDocument/2006/relationships/hyperlink" Target="http://lear.inrialpes.fr/people/triggs/pubs/Dalal-cvpr05.pdf" TargetMode="External"/><Relationship Id="rId10" Type="http://schemas.openxmlformats.org/officeDocument/2006/relationships/image" Target="../media/image8.jpg"/><Relationship Id="rId4" Type="http://schemas.openxmlformats.org/officeDocument/2006/relationships/hyperlink" Target="https://www.cs.ubc.ca/~lowe/papers/ijcv04.pdf" TargetMode="External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123.pd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4659v3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pdf/1504.03641.pdf" TargetMode="External"/><Relationship Id="rId3" Type="http://schemas.openxmlformats.org/officeDocument/2006/relationships/image" Target="../media/image83.png"/><Relationship Id="rId7" Type="http://schemas.openxmlformats.org/officeDocument/2006/relationships/hyperlink" Target="http://arxiv.org/pdf/1409.4326v1.pdf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503.03832v1.pdf" TargetMode="External"/><Relationship Id="rId11" Type="http://schemas.openxmlformats.org/officeDocument/2006/relationships/hyperlink" Target="http://arxiv.org/pdf/1504.06852.pdf" TargetMode="External"/><Relationship Id="rId5" Type="http://schemas.openxmlformats.org/officeDocument/2006/relationships/image" Target="../media/image85.png"/><Relationship Id="rId10" Type="http://schemas.openxmlformats.org/officeDocument/2006/relationships/image" Target="../media/image86.jpeg"/><Relationship Id="rId4" Type="http://schemas.openxmlformats.org/officeDocument/2006/relationships/image" Target="../media/image84.png"/><Relationship Id="rId9" Type="http://schemas.openxmlformats.org/officeDocument/2006/relationships/hyperlink" Target="http://cs.brown.edu/people/hays/papers/deep_geo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hyperlink" Target="http://arxiv.org/pdf/1503.00593.pdf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pers.nips.cc/paper/5485-deep-convolutional-neural-network-for-image-deconvolution.pdf" TargetMode="External"/><Relationship Id="rId5" Type="http://schemas.openxmlformats.org/officeDocument/2006/relationships/hyperlink" Target="http://personal.ie.cuhk.edu.hk/~ccloy/files/eccv_2014_deepresolution.pdf" TargetMode="External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1.5928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hyperlink" Target="http://arxiv.org/pdf/1411.5928.pdf" TargetMode="Externa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4/papers/Oquab_Learning_and_Transferring_2014_CVPR_paper.pdf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403.6382.pdf" TargetMode="External"/><Relationship Id="rId4" Type="http://schemas.openxmlformats.org/officeDocument/2006/relationships/hyperlink" Target="http://arxiv.org/pdf/1310.1531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7" Type="http://schemas.openxmlformats.org/officeDocument/2006/relationships/hyperlink" Target="http://www.vlfeat.org/matconvnet/" TargetMode="External"/><Relationship Id="rId2" Type="http://schemas.openxmlformats.org/officeDocument/2006/relationships/hyperlink" Target="https://code.google.com/p/cuda-conv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rch.ch/" TargetMode="External"/><Relationship Id="rId5" Type="http://schemas.openxmlformats.org/officeDocument/2006/relationships/hyperlink" Target="http://cilvr.nyu.edu/doku.php?id=code:start" TargetMode="External"/><Relationship Id="rId4" Type="http://schemas.openxmlformats.org/officeDocument/2006/relationships/hyperlink" Target="https://github.com/UCB-ICSI-Vision-Group/decaf-release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sChristofidis/awesome-deep-learning" TargetMode="External"/><Relationship Id="rId2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yllabu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oo4GWiAx94" TargetMode="External"/><Relationship Id="rId5" Type="http://schemas.openxmlformats.org/officeDocument/2006/relationships/hyperlink" Target="http://hubel.med.harvard.edu/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Deep Convolutional Neural Networks (DCNN or CNN)</a:t>
            </a:r>
            <a:br>
              <a:rPr lang="en-US" sz="5300" dirty="0"/>
            </a:br>
            <a:br>
              <a:rPr lang="en-US" altLang="en-US" sz="4800" dirty="0">
                <a:ea typeface="ＭＳ Ｐゴシック" panose="020B0600070205080204" pitchFamily="34" charset="-128"/>
              </a:rPr>
            </a:b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55" y="6106190"/>
            <a:ext cx="9079388" cy="46165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Slides </a:t>
            </a:r>
            <a:r>
              <a:rPr lang="en-US" sz="2400" dirty="0">
                <a:latin typeface="+mn-lt"/>
              </a:rPr>
              <a:t>from Yong Jae Lee, Rob Fergus, Svetlana </a:t>
            </a:r>
            <a:r>
              <a:rPr lang="en-US" sz="2400" dirty="0" err="1">
                <a:latin typeface="+mn-lt"/>
              </a:rPr>
              <a:t>Lazebnik</a:t>
            </a:r>
            <a:r>
              <a:rPr lang="en-US" sz="2400" dirty="0">
                <a:latin typeface="+mn-lt"/>
              </a:rPr>
              <a:t>, </a:t>
            </a:r>
            <a:r>
              <a:rPr lang="en-US" sz="2400" b="0" dirty="0">
                <a:latin typeface="+mn-lt"/>
              </a:rPr>
              <a:t>Jia-Bin Huang</a:t>
            </a:r>
          </a:p>
        </p:txBody>
      </p:sp>
    </p:spTree>
    <p:extLst>
      <p:ext uri="{BB962C8B-B14F-4D97-AF65-F5344CB8AC3E}">
        <p14:creationId xmlns:p14="http://schemas.microsoft.com/office/powerpoint/2010/main" val="26213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/>
              <a:t>Hubel/Wiesel Architecture and Multi-layer Neural Network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Hubel and </a:t>
            </a:r>
            <a:r>
              <a:rPr lang="en-US" altLang="en-US" sz="2000" dirty="0" err="1">
                <a:latin typeface="Arial" panose="020B0604020202020204" pitchFamily="34" charset="0"/>
              </a:rPr>
              <a:t>Weisel’s</a:t>
            </a:r>
            <a:r>
              <a:rPr lang="en-US" altLang="en-US" sz="2000" dirty="0">
                <a:latin typeface="Arial" panose="020B0604020202020204" pitchFamily="34" charset="0"/>
              </a:rPr>
              <a:t> architecture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903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Multi-layer Neural Network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</a:t>
            </a:r>
            <a:r>
              <a:rPr lang="en-US" altLang="en-US" sz="1800" i="1" dirty="0">
                <a:latin typeface="Arial" panose="020B0604020202020204" pitchFamily="34" charset="0"/>
              </a:rPr>
              <a:t>non-linear</a:t>
            </a:r>
            <a:r>
              <a:rPr lang="en-US" altLang="en-US" sz="1800" dirty="0">
                <a:latin typeface="Arial" panose="020B0604020202020204" pitchFamily="34" charset="0"/>
              </a:rPr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36255"/>
            <a:ext cx="4265825" cy="2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2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Multi-layer Neural Network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non-linear classifier</a:t>
            </a:r>
          </a:p>
          <a:p>
            <a:r>
              <a:rPr lang="en-US" altLang="en-US" b="1" dirty="0"/>
              <a:t>Training: </a:t>
            </a:r>
            <a:r>
              <a:rPr lang="en-US" altLang="en-US" dirty="0"/>
              <a:t>find network weights </a:t>
            </a:r>
            <a:r>
              <a:rPr lang="en-US" altLang="en-US" b="1" dirty="0"/>
              <a:t>w </a:t>
            </a:r>
            <a:r>
              <a:rPr lang="en-US" altLang="en-US" dirty="0"/>
              <a:t>to minimize the error between true training labels and estimated labels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Minimization can be done by gradient descent provided </a:t>
            </a:r>
            <a:r>
              <a:rPr lang="en-US" altLang="en-US" i="1" dirty="0"/>
              <a:t>f </a:t>
            </a:r>
            <a:r>
              <a:rPr lang="en-US" altLang="en-US" dirty="0"/>
              <a:t>is differentiable</a:t>
            </a:r>
          </a:p>
          <a:p>
            <a:r>
              <a:rPr lang="en-US" altLang="en-US" dirty="0"/>
              <a:t>This training method is called </a:t>
            </a:r>
            <a:br>
              <a:rPr lang="en-US" altLang="en-US" dirty="0"/>
            </a:br>
            <a:r>
              <a:rPr lang="en-US" altLang="en-US" b="1" dirty="0">
                <a:hlinkClick r:id="rId2"/>
              </a:rPr>
              <a:t>back-propagation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971800"/>
            <a:ext cx="3606800" cy="94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76800"/>
            <a:ext cx="3489228" cy="17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Neocognitron</a:t>
            </a:r>
            <a:r>
              <a:rPr lang="en-US" altLang="en-US" dirty="0"/>
              <a:t> </a:t>
            </a:r>
            <a:r>
              <a:rPr lang="en-US" altLang="en-US" sz="2700" dirty="0"/>
              <a:t>[</a:t>
            </a:r>
            <a:r>
              <a:rPr lang="en-US" sz="2700" dirty="0">
                <a:hlinkClick r:id="rId3"/>
              </a:rPr>
              <a:t>Fukushima, Biological Cybernetics 1980</a:t>
            </a:r>
            <a:r>
              <a:rPr lang="en-US" altLang="en-US" sz="2700" dirty="0"/>
              <a:t>]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490857" cy="1828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75432"/>
            <a:ext cx="5583567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1200" y="3235660"/>
            <a:ext cx="3276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Deformation-Resistant Recognition</a:t>
            </a:r>
          </a:p>
          <a:p>
            <a:br>
              <a:rPr lang="en-US" sz="2000" dirty="0">
                <a:solidFill>
                  <a:srgbClr val="252525"/>
                </a:solidFill>
              </a:rPr>
            </a:br>
            <a:r>
              <a:rPr lang="en-US" sz="2000" dirty="0">
                <a:solidFill>
                  <a:srgbClr val="252525"/>
                </a:solidFill>
              </a:rPr>
              <a:t>S-cells: (simple)</a:t>
            </a:r>
          </a:p>
          <a:p>
            <a:r>
              <a:rPr lang="en-US" sz="2000" dirty="0">
                <a:solidFill>
                  <a:srgbClr val="252525"/>
                </a:solidFill>
              </a:rPr>
              <a:t> - extract local features</a:t>
            </a:r>
          </a:p>
          <a:p>
            <a:endParaRPr lang="en-US" sz="2000" dirty="0">
              <a:solidFill>
                <a:srgbClr val="252525"/>
              </a:solidFill>
            </a:endParaRPr>
          </a:p>
          <a:p>
            <a:r>
              <a:rPr lang="en-US" sz="2000" dirty="0">
                <a:solidFill>
                  <a:srgbClr val="252525"/>
                </a:solidFill>
              </a:rPr>
              <a:t>C-cells: (complex)</a:t>
            </a:r>
          </a:p>
          <a:p>
            <a:r>
              <a:rPr lang="en-US" sz="2000" dirty="0">
                <a:solidFill>
                  <a:srgbClr val="252525"/>
                </a:solidFill>
              </a:rPr>
              <a:t> - </a:t>
            </a:r>
            <a:r>
              <a:rPr lang="en-US" sz="2000" dirty="0"/>
              <a:t>allow for positional errors</a:t>
            </a:r>
            <a:br>
              <a:rPr lang="en-US" sz="2000" dirty="0">
                <a:solidFill>
                  <a:srgbClr val="252525"/>
                </a:solidFill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6481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6248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Multi-layer Neural network with</a:t>
            </a:r>
          </a:p>
          <a:p>
            <a:pPr lvl="1" indent="-342900">
              <a:buFontTx/>
              <a:buChar char="-"/>
            </a:pPr>
            <a:r>
              <a:rPr lang="en-US" sz="2000" b="1" dirty="0"/>
              <a:t>Local</a:t>
            </a:r>
            <a:r>
              <a:rPr lang="en-US" sz="2000" dirty="0"/>
              <a:t> connectivity</a:t>
            </a:r>
          </a:p>
          <a:p>
            <a:pPr lvl="1" indent="-342900">
              <a:buFontTx/>
              <a:buChar char="-"/>
            </a:pPr>
            <a:r>
              <a:rPr lang="en-US" sz="2000" b="1" dirty="0"/>
              <a:t>Shared</a:t>
            </a:r>
            <a:r>
              <a:rPr lang="en-US" sz="2000" dirty="0"/>
              <a:t> weight parameters across spatial positions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Stack multiple stages 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Higher stages compute more global, more invariant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Classification layer at the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9220200" y="2819400"/>
            <a:ext cx="2786086" cy="2242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6" y="6211669"/>
            <a:ext cx="9150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/>
              <a:t>Y. </a:t>
            </a:r>
            <a:r>
              <a:rPr lang="en-US" sz="1800" b="0" dirty="0" err="1"/>
              <a:t>LeCun</a:t>
            </a:r>
            <a:r>
              <a:rPr lang="en-US" sz="1800" b="0" dirty="0"/>
              <a:t>, L. </a:t>
            </a:r>
            <a:r>
              <a:rPr lang="en-US" sz="1800" b="0" dirty="0" err="1"/>
              <a:t>Bottou</a:t>
            </a:r>
            <a:r>
              <a:rPr lang="en-US" sz="1800" b="0" dirty="0"/>
              <a:t>, Y. </a:t>
            </a:r>
            <a:r>
              <a:rPr lang="en-US" sz="1800" b="0" dirty="0" err="1"/>
              <a:t>Bengio</a:t>
            </a:r>
            <a:r>
              <a:rPr lang="en-US" sz="1800" b="0" dirty="0"/>
              <a:t>, and P. </a:t>
            </a:r>
            <a:r>
              <a:rPr lang="en-US" sz="1800" b="0" dirty="0" err="1"/>
              <a:t>Haffner</a:t>
            </a:r>
            <a:r>
              <a:rPr lang="en-US" sz="1800" b="0" dirty="0"/>
              <a:t>, </a:t>
            </a:r>
            <a:r>
              <a:rPr lang="en-US" sz="1800" b="0" dirty="0">
                <a:hlinkClick r:id="rId5"/>
              </a:rPr>
              <a:t>Gradient-based learning applied to document recognition</a:t>
            </a:r>
            <a:r>
              <a:rPr lang="en-US" sz="1800" b="0" dirty="0"/>
              <a:t>, Proceedings of the IEEE 86(11):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pic>
        <p:nvPicPr>
          <p:cNvPr id="8" name="Convolutional Network Demo from 199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6240062" y="1219200"/>
            <a:ext cx="29039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0" y="336537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LeNet-1 from 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Feed-forward feature extraction: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Convolve input with learned filters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Non-linearity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Spatial pooling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Supervised training of convolutional </a:t>
            </a:r>
            <a:br>
              <a:rPr lang="en-US" sz="2400" dirty="0"/>
            </a:br>
            <a:r>
              <a:rPr lang="en-US" sz="2400" dirty="0"/>
              <a:t>filters by back-propagating </a:t>
            </a:r>
            <a:br>
              <a:rPr lang="en-US" sz="2400" dirty="0"/>
            </a:br>
            <a:r>
              <a:rPr lang="en-US" sz="2400" dirty="0"/>
              <a:t>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4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4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4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21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7458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7462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465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469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01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Normalization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sp>
        <p:nvSpPr>
          <p:cNvPr id="20" name="Up Arrow 19"/>
          <p:cNvSpPr/>
          <p:nvPr/>
        </p:nvSpPr>
        <p:spPr>
          <a:xfrm>
            <a:off x="7467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00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2" name="Up Arrow 21"/>
          <p:cNvSpPr/>
          <p:nvPr/>
        </p:nvSpPr>
        <p:spPr>
          <a:xfrm>
            <a:off x="7467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0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1. Convolution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Dependencies are local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Translation invariance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Few parameters (filter weights)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Stride can be greater than 1 </a:t>
            </a:r>
            <a:br>
              <a:rPr lang="en-US" sz="2400" dirty="0"/>
            </a:br>
            <a:r>
              <a:rPr lang="en-US" sz="2400" dirty="0"/>
              <a:t>(faster, less memory) 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22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pPr marL="342865" indent="-342865"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2. 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149383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Options:</a:t>
            </a:r>
          </a:p>
          <a:p>
            <a:pPr lvl="1"/>
            <a:r>
              <a:rPr lang="en-US" sz="2400" dirty="0" err="1"/>
              <a:t>Tanh</a:t>
            </a:r>
            <a:endParaRPr lang="en-US" sz="2400" dirty="0"/>
          </a:p>
          <a:p>
            <a:pPr lvl="1"/>
            <a:r>
              <a:rPr lang="en-US" sz="2400" dirty="0"/>
              <a:t>Sigmoid: 1/(1+exp(-x))</a:t>
            </a:r>
          </a:p>
          <a:p>
            <a:pPr lvl="1"/>
            <a:r>
              <a:rPr lang="en-US" sz="2400" dirty="0"/>
              <a:t>Rectified linear unit (</a:t>
            </a:r>
            <a:r>
              <a:rPr lang="en-US" sz="2400" dirty="0" err="1"/>
              <a:t>ReLU</a:t>
            </a:r>
            <a:r>
              <a:rPr lang="en-US" sz="2400" dirty="0"/>
              <a:t>)</a:t>
            </a:r>
          </a:p>
          <a:p>
            <a:pPr lvl="2"/>
            <a:r>
              <a:rPr lang="en-US" sz="2000" dirty="0"/>
              <a:t>Simplifies </a:t>
            </a:r>
            <a:r>
              <a:rPr lang="en-US" sz="2000" dirty="0" err="1"/>
              <a:t>backpropagation</a:t>
            </a:r>
            <a:endParaRPr lang="en-US" sz="2000" dirty="0"/>
          </a:p>
          <a:p>
            <a:pPr lvl="2"/>
            <a:r>
              <a:rPr lang="en-US" sz="2000" dirty="0"/>
              <a:t>Makes learning faster</a:t>
            </a:r>
          </a:p>
          <a:p>
            <a:pPr lvl="2"/>
            <a:r>
              <a:rPr lang="en-US" sz="2000" dirty="0"/>
              <a:t>Avoids saturation issues</a:t>
            </a:r>
            <a:br>
              <a:rPr lang="en-US" sz="2000" dirty="0"/>
            </a:br>
            <a:r>
              <a:rPr lang="en-US" sz="2000" dirty="0">
                <a:sym typeface="Wingdings"/>
              </a:rPr>
              <a:t> Preferred option</a:t>
            </a:r>
            <a:endParaRPr lang="en-US" sz="2000" dirty="0"/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Sum or max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Larger receptive fields (see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dobe Caslon Pro" charset="0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807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Normalization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Within or across feature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Before or after spatial pooling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5327" y="2743200"/>
            <a:ext cx="7181873" cy="3128681"/>
            <a:chOff x="152401" y="2971801"/>
            <a:chExt cx="8839199" cy="3850671"/>
          </a:xfrm>
        </p:grpSpPr>
        <p:sp>
          <p:nvSpPr>
            <p:cNvPr id="20504" name="Rectangle 39"/>
            <p:cNvSpPr>
              <a:spLocks noChangeArrowheads="1"/>
            </p:cNvSpPr>
            <p:nvPr/>
          </p:nvSpPr>
          <p:spPr bwMode="auto">
            <a:xfrm>
              <a:off x="1295401" y="6027003"/>
              <a:ext cx="2058125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sz="1800" dirty="0">
                  <a:latin typeface="+mn-lt"/>
                </a:rPr>
                <a:t>Feature Maps</a:t>
              </a:r>
            </a:p>
            <a:p>
              <a:endParaRPr lang="en-US" sz="1800" dirty="0">
                <a:latin typeface="+mn-lt"/>
              </a:endParaRPr>
            </a:p>
          </p:txBody>
        </p:sp>
        <p:sp>
          <p:nvSpPr>
            <p:cNvPr id="20505" name="Rectangle 40"/>
            <p:cNvSpPr>
              <a:spLocks noChangeArrowheads="1"/>
            </p:cNvSpPr>
            <p:nvPr/>
          </p:nvSpPr>
          <p:spPr bwMode="auto">
            <a:xfrm>
              <a:off x="4858788" y="5791200"/>
              <a:ext cx="4094178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Feature Maps</a:t>
              </a:r>
              <a:br>
                <a:rPr lang="en-US" sz="1800" dirty="0">
                  <a:latin typeface="+mn-lt"/>
                </a:rPr>
              </a:br>
              <a:r>
                <a:rPr lang="en-US" sz="1800" dirty="0">
                  <a:latin typeface="+mn-lt"/>
                </a:rPr>
                <a:t>After Contrast Normalization</a:t>
              </a:r>
            </a:p>
          </p:txBody>
        </p:sp>
        <p:pic>
          <p:nvPicPr>
            <p:cNvPr id="2" name="Picture 1" descr="unnor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401" y="2974622"/>
              <a:ext cx="4246879" cy="2800694"/>
            </a:xfrm>
            <a:prstGeom prst="rect">
              <a:avLst/>
            </a:prstGeom>
          </p:spPr>
        </p:pic>
        <p:pic>
          <p:nvPicPr>
            <p:cNvPr id="3" name="Picture 2" descr="norm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4400" y="2971801"/>
              <a:ext cx="4267200" cy="2800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653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SIFT Descriptor</a:t>
            </a:r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4478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3558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Apply</a:t>
            </a:r>
            <a:br>
              <a:rPr lang="en-US" sz="2400" b="0" dirty="0">
                <a:latin typeface="+mn-lt"/>
              </a:rPr>
            </a:br>
            <a:r>
              <a:rPr lang="en-US" sz="2400" b="0" dirty="0">
                <a:latin typeface="+mn-lt"/>
              </a:rPr>
              <a:t>or</a:t>
            </a:r>
            <a:r>
              <a:rPr lang="en-US" sz="2400" dirty="0">
                <a:latin typeface="+mn-lt"/>
              </a:rPr>
              <a:t>iented</a:t>
            </a:r>
            <a:r>
              <a:rPr lang="en-US" sz="2400" b="0" dirty="0">
                <a:latin typeface="+mn-lt"/>
              </a:rPr>
              <a:t> filters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197225"/>
            <a:ext cx="31924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34290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7897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7401" y="53340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Normalize to unit length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724401" y="4953000"/>
            <a:ext cx="1295400" cy="1371600"/>
            <a:chOff x="6553200" y="4648200"/>
            <a:chExt cx="1295400" cy="1371600"/>
          </a:xfrm>
        </p:grpSpPr>
        <p:cxnSp>
          <p:nvCxnSpPr>
            <p:cNvPr id="37907" name="Straight Arrow Connector 17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8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6553200" y="5181600"/>
              <a:ext cx="609600" cy="6858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9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7" name="Oval 26"/>
            <p:cNvSpPr/>
            <p:nvPr/>
          </p:nvSpPr>
          <p:spPr>
            <a:xfrm>
              <a:off x="6629400" y="4876800"/>
              <a:ext cx="1066800" cy="1143000"/>
            </a:xfrm>
            <a:prstGeom prst="ellipse">
              <a:avLst/>
            </a:prstGeom>
            <a:gradFill flip="none" rotWithShape="1">
              <a:gsLst>
                <a:gs pos="70000">
                  <a:schemeClr val="tx1">
                    <a:lumMod val="85000"/>
                    <a:lumOff val="15000"/>
                  </a:schemeClr>
                </a:gs>
                <a:gs pos="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>
                <a:solidFill>
                  <a:schemeClr val="tx1"/>
                </a:solidFill>
              </a:endParaRPr>
            </a:p>
          </p:txBody>
        </p:sp>
        <p:cxnSp>
          <p:nvCxnSpPr>
            <p:cNvPr id="37913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7162800" y="5043488"/>
              <a:ext cx="377825" cy="4429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620000" y="5181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Feature </a:t>
            </a: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Vector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-114300" y="15240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Image Pixels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>
                <a:latin typeface="+mn-lt"/>
              </a:rPr>
              <a:t>Lowe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[IJCV 2004]</a:t>
            </a:r>
          </a:p>
        </p:txBody>
      </p:sp>
    </p:spTree>
    <p:extLst>
      <p:ext uri="{BB962C8B-B14F-4D97-AF65-F5344CB8AC3E}">
        <p14:creationId xmlns:p14="http://schemas.microsoft.com/office/powerpoint/2010/main" val="25785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Understanding and Visualizing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328421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Spatial Pyramid Matching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Filter with 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Visual Words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50292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Multi-scale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9942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1" y="3352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Take max VW response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543800" y="51054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Global image descriptor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4593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err="1">
                <a:latin typeface="+mn-lt"/>
              </a:rPr>
              <a:t>Lazebnik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 err="1">
                <a:latin typeface="+mn-lt"/>
              </a:rPr>
              <a:t>Schmid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Ponce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[CVPR 2006]</a:t>
            </a:r>
          </a:p>
        </p:txBody>
      </p:sp>
      <p:pic>
        <p:nvPicPr>
          <p:cNvPr id="24594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524000"/>
            <a:ext cx="2057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33800" y="5181600"/>
            <a:ext cx="3352800" cy="1006475"/>
            <a:chOff x="2209800" y="2895600"/>
            <a:chExt cx="3352800" cy="819902"/>
          </a:xfrm>
        </p:grpSpPr>
        <p:pic>
          <p:nvPicPr>
            <p:cNvPr id="24601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895600"/>
              <a:ext cx="1009513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895600"/>
              <a:ext cx="1070517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3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768" y="2895600"/>
              <a:ext cx="1030832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724400" y="3200400"/>
            <a:ext cx="1447801" cy="1371600"/>
            <a:chOff x="6400799" y="4648200"/>
            <a:chExt cx="1447801" cy="1371600"/>
          </a:xfrm>
        </p:grpSpPr>
        <p:cxnSp>
          <p:nvCxnSpPr>
            <p:cNvPr id="39957" name="Straight Arrow Connector 42"/>
            <p:cNvCxnSpPr>
              <a:cxnSpLocks noChangeShapeType="1"/>
            </p:cNvCxnSpPr>
            <p:nvPr/>
          </p:nvCxnSpPr>
          <p:spPr bwMode="auto">
            <a:xfrm>
              <a:off x="7086600" y="5562600"/>
              <a:ext cx="762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8" name="Straight Arrow Connector 43"/>
            <p:cNvCxnSpPr>
              <a:cxnSpLocks noChangeShapeType="1"/>
            </p:cNvCxnSpPr>
            <p:nvPr/>
          </p:nvCxnSpPr>
          <p:spPr bwMode="auto">
            <a:xfrm flipH="1">
              <a:off x="6400799" y="5524500"/>
              <a:ext cx="535259" cy="4953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9" name="Straight Arrow Connector 44"/>
            <p:cNvCxnSpPr>
              <a:cxnSpLocks noChangeShapeType="1"/>
            </p:cNvCxnSpPr>
            <p:nvPr/>
          </p:nvCxnSpPr>
          <p:spPr bwMode="auto">
            <a:xfrm flipV="1">
              <a:off x="6857999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" name="Cube 45"/>
          <p:cNvSpPr>
            <a:spLocks noChangeArrowheads="1"/>
          </p:cNvSpPr>
          <p:nvPr/>
        </p:nvSpPr>
        <p:spPr bwMode="auto">
          <a:xfrm>
            <a:off x="4953001" y="3505200"/>
            <a:ext cx="838200" cy="8382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-114300" y="16002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SIFT features</a:t>
            </a:r>
          </a:p>
        </p:txBody>
      </p:sp>
    </p:spTree>
    <p:extLst>
      <p:ext uri="{BB962C8B-B14F-4D97-AF65-F5344CB8AC3E}">
        <p14:creationId xmlns:p14="http://schemas.microsoft.com/office/powerpoint/2010/main" val="796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7772400" cy="525780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Handwritten text/digits</a:t>
            </a:r>
          </a:p>
          <a:p>
            <a:pPr lvl="1"/>
            <a:r>
              <a:rPr lang="en-US" dirty="0"/>
              <a:t>MNIST (0.17% error [</a:t>
            </a:r>
            <a:r>
              <a:rPr lang="en-US" dirty="0" err="1"/>
              <a:t>Ciresan</a:t>
            </a:r>
            <a:r>
              <a:rPr lang="en-US" dirty="0"/>
              <a:t> et al. 2011])</a:t>
            </a:r>
          </a:p>
          <a:p>
            <a:pPr lvl="1"/>
            <a:r>
              <a:rPr lang="en-US" dirty="0"/>
              <a:t>Arabic &amp; Chinese   [</a:t>
            </a:r>
            <a:r>
              <a:rPr lang="en-US" dirty="0" err="1"/>
              <a:t>Ciresan</a:t>
            </a:r>
            <a:r>
              <a:rPr lang="en-US" dirty="0"/>
              <a:t> et al. 2012]</a:t>
            </a:r>
          </a:p>
          <a:p>
            <a:pPr lvl="1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Simpler recognition benchmarks</a:t>
            </a:r>
          </a:p>
          <a:p>
            <a:pPr lvl="1"/>
            <a:r>
              <a:rPr lang="en-US" dirty="0"/>
              <a:t>CIFAR-10 (9.3% error [Wan et al. 2013])</a:t>
            </a:r>
          </a:p>
          <a:p>
            <a:pPr lvl="1"/>
            <a:r>
              <a:rPr lang="en-US" dirty="0"/>
              <a:t>Traffic sign recognition</a:t>
            </a:r>
          </a:p>
          <a:p>
            <a:pPr lvl="2"/>
            <a:r>
              <a:rPr lang="en-US" sz="2000" dirty="0"/>
              <a:t>0.56% error vs 1.16% for humans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 err="1"/>
              <a:t>Ciresan</a:t>
            </a:r>
            <a:r>
              <a:rPr lang="en-US" sz="2000" dirty="0"/>
              <a:t> et al. 2011]</a:t>
            </a:r>
          </a:p>
          <a:p>
            <a:pPr lvl="2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But until recently, less good at more </a:t>
            </a:r>
            <a:br>
              <a:rPr lang="en-US" sz="2400" dirty="0"/>
            </a:br>
            <a:r>
              <a:rPr lang="en-US" sz="2400" dirty="0"/>
              <a:t>complex datasets</a:t>
            </a:r>
          </a:p>
          <a:p>
            <a:pPr lvl="1"/>
            <a:r>
              <a:rPr lang="en-US" dirty="0"/>
              <a:t>Caltech-101/256 (few training examples) 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6894786" y="3429000"/>
            <a:ext cx="1868214" cy="294160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6858000" y="1143000"/>
            <a:ext cx="1875599" cy="210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ImageNet Challenge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0278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2000" b="0" dirty="0">
                <a:latin typeface="+mn-lt"/>
              </a:rPr>
              <a:t>[Deng et al. CVPR 2009]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38601" y="2114502"/>
            <a:ext cx="4952999" cy="255453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Human labels via Amazon Turk 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1" dirty="0" err="1">
                <a:latin typeface="+mn-lt"/>
              </a:rPr>
              <a:t>ImageNet</a:t>
            </a:r>
            <a:r>
              <a:rPr lang="en-US" sz="2000" b="1" dirty="0">
                <a:latin typeface="+mn-lt"/>
              </a:rPr>
              <a:t> Challenge</a:t>
            </a:r>
            <a:r>
              <a:rPr lang="en-US" sz="2000" b="0" dirty="0">
                <a:latin typeface="+mn-lt"/>
              </a:rPr>
              <a:t>: </a:t>
            </a:r>
            <a:r>
              <a:rPr lang="en-US" sz="2000" b="0" i="1" dirty="0">
                <a:latin typeface="+mn-lt"/>
              </a:rPr>
              <a:t>1.2 million training images, 1000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/>
              <a:t>A. </a:t>
            </a:r>
            <a:r>
              <a:rPr lang="en-US" sz="1800" b="0" dirty="0" err="1"/>
              <a:t>Krizhevsky</a:t>
            </a:r>
            <a:r>
              <a:rPr lang="en-US" sz="1800" b="0" dirty="0"/>
              <a:t>, I. </a:t>
            </a:r>
            <a:r>
              <a:rPr lang="en-US" sz="1800" b="0" dirty="0" err="1"/>
              <a:t>Sutskever</a:t>
            </a:r>
            <a:r>
              <a:rPr lang="en-US" sz="1800" b="0" dirty="0"/>
              <a:t>, and G. Hinton, </a:t>
            </a:r>
            <a:r>
              <a:rPr lang="en-US" sz="1800" b="0" dirty="0">
                <a:hlinkClick r:id="rId6"/>
              </a:rPr>
              <a:t>ImageNet Classification with Deep Convolutional Neural Networks</a:t>
            </a:r>
            <a:r>
              <a:rPr lang="en-US" sz="1800" b="0" dirty="0"/>
              <a:t>, NIPS 2012</a:t>
            </a:r>
          </a:p>
        </p:txBody>
      </p:sp>
    </p:spTree>
    <p:extLst>
      <p:ext uri="{BB962C8B-B14F-4D97-AF65-F5344CB8AC3E}">
        <p14:creationId xmlns:p14="http://schemas.microsoft.com/office/powerpoint/2010/main" val="346084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ImageNet Challenge 2012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56608"/>
            <a:ext cx="9144000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dirty="0"/>
              <a:t>“</a:t>
            </a:r>
            <a:r>
              <a:rPr lang="fr-FR" sz="2400" dirty="0" err="1">
                <a:latin typeface="+mn-lt"/>
                <a:cs typeface="Adobe Caslon Pro"/>
              </a:rPr>
              <a:t>AlexNet</a:t>
            </a:r>
            <a:r>
              <a:rPr lang="en-US" sz="2400" dirty="0"/>
              <a:t>”</a:t>
            </a:r>
            <a:r>
              <a:rPr lang="fr-FR" sz="2400" dirty="0">
                <a:latin typeface="+mn-lt"/>
                <a:cs typeface="Adobe Caslon Pro"/>
              </a:rPr>
              <a:t>: </a:t>
            </a:r>
            <a:r>
              <a:rPr lang="fr-FR" sz="2400" dirty="0" err="1">
                <a:latin typeface="+mn-lt"/>
                <a:cs typeface="Adobe Caslon Pro"/>
              </a:rPr>
              <a:t>Similar</a:t>
            </a:r>
            <a:r>
              <a:rPr lang="fr-FR" sz="2400" dirty="0">
                <a:latin typeface="+mn-lt"/>
                <a:cs typeface="Adobe Caslon Pro"/>
              </a:rPr>
              <a:t> </a:t>
            </a:r>
            <a:r>
              <a:rPr lang="fr-FR" sz="2400" dirty="0" err="1">
                <a:latin typeface="+mn-lt"/>
                <a:cs typeface="Adobe Caslon Pro"/>
              </a:rPr>
              <a:t>framework</a:t>
            </a:r>
            <a:r>
              <a:rPr lang="fr-FR" sz="2400" dirty="0">
                <a:latin typeface="+mn-lt"/>
                <a:cs typeface="Adobe Caslon Pro"/>
              </a:rPr>
              <a:t> to LeCun’98 </a:t>
            </a:r>
            <a:r>
              <a:rPr lang="fr-FR" sz="2400" b="0" dirty="0">
                <a:latin typeface="+mn-lt"/>
                <a:cs typeface="Adobe Caslon Pro"/>
              </a:rPr>
              <a:t>but:</a:t>
            </a:r>
            <a:endParaRPr lang="fr-FR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Bigger</a:t>
            </a:r>
            <a:r>
              <a:rPr lang="fr-FR" sz="2000" b="0" dirty="0">
                <a:latin typeface="+mn-lt"/>
                <a:cs typeface="Adobe Caslon Pro"/>
              </a:rPr>
              <a:t> model (7 </a:t>
            </a:r>
            <a:r>
              <a:rPr lang="fr-FR" sz="2000" b="0" dirty="0" err="1">
                <a:latin typeface="+mn-lt"/>
                <a:cs typeface="Adobe Caslon Pro"/>
              </a:rPr>
              <a:t>hidden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layers</a:t>
            </a:r>
            <a:r>
              <a:rPr lang="fr-FR" sz="2000" b="0" dirty="0">
                <a:latin typeface="+mn-lt"/>
                <a:cs typeface="Adobe Caslon Pro"/>
              </a:rPr>
              <a:t>, </a:t>
            </a:r>
            <a:r>
              <a:rPr lang="fr-FR" sz="2000" b="0" dirty="0">
                <a:cs typeface="Adobe Caslon Pro"/>
              </a:rPr>
              <a:t>650,000 </a:t>
            </a:r>
            <a:r>
              <a:rPr lang="fr-FR" sz="2000" b="0" dirty="0" err="1">
                <a:cs typeface="Adobe Caslon Pro"/>
              </a:rPr>
              <a:t>units</a:t>
            </a:r>
            <a:r>
              <a:rPr lang="fr-FR" sz="2000" b="0" dirty="0">
                <a:cs typeface="Adobe Caslon Pro"/>
              </a:rPr>
              <a:t>, </a:t>
            </a:r>
            <a:r>
              <a:rPr lang="pt-BR" sz="2000" b="0" dirty="0">
                <a:cs typeface="Adobe Caslon Pro"/>
              </a:rPr>
              <a:t>60,000,000 params</a:t>
            </a:r>
            <a:r>
              <a:rPr lang="fr-FR" sz="2000" b="0" dirty="0">
                <a:latin typeface="+mn-lt"/>
                <a:cs typeface="Adobe Caslon Pro"/>
              </a:rPr>
              <a:t>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>
                <a:latin typeface="+mn-lt"/>
                <a:cs typeface="Adobe Caslon Pro"/>
              </a:rPr>
              <a:t>More data (10</a:t>
            </a:r>
            <a:r>
              <a:rPr lang="fr-FR" sz="2000" b="0" baseline="30000" dirty="0">
                <a:latin typeface="+mn-lt"/>
                <a:cs typeface="Adobe Caslon Pro"/>
              </a:rPr>
              <a:t>6</a:t>
            </a:r>
            <a:r>
              <a:rPr lang="fr-FR" sz="2000" b="0" dirty="0">
                <a:latin typeface="+mn-lt"/>
                <a:cs typeface="Adobe Caslon Pro"/>
              </a:rPr>
              <a:t> vs. 10</a:t>
            </a:r>
            <a:r>
              <a:rPr lang="fr-FR" sz="2000" b="0" baseline="30000" dirty="0">
                <a:latin typeface="+mn-lt"/>
                <a:cs typeface="Adobe Caslon Pro"/>
              </a:rPr>
              <a:t>3</a:t>
            </a:r>
            <a:r>
              <a:rPr lang="fr-FR" sz="2000" b="0" dirty="0">
                <a:latin typeface="+mn-lt"/>
                <a:cs typeface="Adobe Caslon Pro"/>
              </a:rPr>
              <a:t> images)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>
                <a:latin typeface="+mn-lt"/>
                <a:cs typeface="Adobe Caslon Pro"/>
              </a:rPr>
              <a:t>GPU </a:t>
            </a:r>
            <a:r>
              <a:rPr lang="fr-FR" sz="2000" b="0" dirty="0" err="1">
                <a:latin typeface="+mn-lt"/>
                <a:cs typeface="Adobe Caslon Pro"/>
              </a:rPr>
              <a:t>implementation</a:t>
            </a:r>
            <a:r>
              <a:rPr lang="fr-FR" sz="2000" b="0" dirty="0">
                <a:latin typeface="+mn-lt"/>
                <a:cs typeface="Adobe Caslon Pro"/>
              </a:rPr>
              <a:t> (50x </a:t>
            </a:r>
            <a:r>
              <a:rPr lang="fr-FR" sz="2000" b="0" dirty="0" err="1">
                <a:latin typeface="+mn-lt"/>
                <a:cs typeface="Adobe Caslon Pro"/>
              </a:rPr>
              <a:t>speedup</a:t>
            </a:r>
            <a:r>
              <a:rPr lang="fr-FR" sz="2000" b="0" dirty="0">
                <a:latin typeface="+mn-lt"/>
                <a:cs typeface="Adobe Caslon Pro"/>
              </a:rPr>
              <a:t> over CPU)</a:t>
            </a:r>
          </a:p>
          <a:p>
            <a:pPr marL="1257265" lvl="2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Trained</a:t>
            </a:r>
            <a:r>
              <a:rPr lang="fr-FR" sz="2000" b="0" dirty="0">
                <a:latin typeface="+mn-lt"/>
                <a:cs typeface="Adobe Caslon Pro"/>
              </a:rPr>
              <a:t> on </a:t>
            </a:r>
            <a:r>
              <a:rPr lang="fr-FR" sz="2000" b="0" dirty="0" err="1">
                <a:latin typeface="+mn-lt"/>
                <a:cs typeface="Adobe Caslon Pro"/>
              </a:rPr>
              <a:t>two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GPUs</a:t>
            </a:r>
            <a:r>
              <a:rPr lang="fr-FR" sz="2000" b="0" dirty="0">
                <a:latin typeface="+mn-lt"/>
                <a:cs typeface="Adobe Caslon Pro"/>
              </a:rPr>
              <a:t> for a </a:t>
            </a:r>
            <a:r>
              <a:rPr lang="fr-FR" sz="2000" b="0" dirty="0" err="1">
                <a:latin typeface="+mn-lt"/>
                <a:cs typeface="Adobe Caslon Pro"/>
              </a:rPr>
              <a:t>week</a:t>
            </a:r>
            <a:r>
              <a:rPr lang="fr-FR" sz="2000" b="0" dirty="0">
                <a:latin typeface="+mn-lt"/>
                <a:cs typeface="Adobe Caslon Pro"/>
              </a:rPr>
              <a:t> 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Better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regularization</a:t>
            </a:r>
            <a:r>
              <a:rPr lang="fr-FR" sz="2000" b="0" dirty="0">
                <a:latin typeface="+mn-lt"/>
                <a:cs typeface="Adobe Caslon Pro"/>
              </a:rPr>
              <a:t> for training (</a:t>
            </a:r>
            <a:r>
              <a:rPr lang="fr-FR" sz="2000" b="0" dirty="0" err="1">
                <a:latin typeface="+mn-lt"/>
                <a:cs typeface="Adobe Caslon Pro"/>
              </a:rPr>
              <a:t>DropOut</a:t>
            </a:r>
            <a:r>
              <a:rPr lang="fr-FR" sz="2000" b="0" dirty="0">
                <a:latin typeface="+mn-lt"/>
                <a:cs typeface="Adobe Caslon Pro"/>
              </a:rPr>
              <a:t>)</a:t>
            </a:r>
            <a:endParaRPr lang="en-US" sz="2000" b="0" dirty="0">
              <a:latin typeface="+mn-lt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/>
              <a:t>A. </a:t>
            </a:r>
            <a:r>
              <a:rPr lang="en-US" sz="1800" b="0" dirty="0" err="1"/>
              <a:t>Krizhevsky</a:t>
            </a:r>
            <a:r>
              <a:rPr lang="en-US" sz="1800" b="0" dirty="0"/>
              <a:t>, I. </a:t>
            </a:r>
            <a:r>
              <a:rPr lang="en-US" sz="1800" b="0" dirty="0" err="1"/>
              <a:t>Sutskever</a:t>
            </a:r>
            <a:r>
              <a:rPr lang="en-US" sz="1800" b="0" dirty="0"/>
              <a:t>, and G. Hinton, </a:t>
            </a:r>
            <a:r>
              <a:rPr lang="en-US" sz="1800" b="0" dirty="0">
                <a:hlinkClick r:id="rId4"/>
              </a:rPr>
              <a:t>ImageNet Classification with Deep Convolutional Neural Networks</a:t>
            </a:r>
            <a:r>
              <a:rPr lang="en-US" sz="1800" b="0" dirty="0"/>
              <a:t>, NIPS 2012</a:t>
            </a:r>
          </a:p>
        </p:txBody>
      </p:sp>
    </p:spTree>
    <p:extLst>
      <p:ext uri="{BB962C8B-B14F-4D97-AF65-F5344CB8AC3E}">
        <p14:creationId xmlns:p14="http://schemas.microsoft.com/office/powerpoint/2010/main" val="337252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CNN for Image Classification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7790948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331574" y="365150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“car”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828" y="2438401"/>
            <a:ext cx="7504934" cy="2863200"/>
            <a:chOff x="1376437" y="3016244"/>
            <a:chExt cx="4561313" cy="1854253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3347572"/>
              <a:ext cx="2432550" cy="125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1" name="Rectangle 61460"/>
            <p:cNvSpPr/>
            <p:nvPr/>
          </p:nvSpPr>
          <p:spPr>
            <a:xfrm>
              <a:off x="4278720" y="3016244"/>
              <a:ext cx="693989" cy="285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en-US" sz="2000" dirty="0" err="1">
                  <a:ea typeface="Adobe Caslon Pro"/>
                  <a:cs typeface="Adobe Caslon Pro"/>
                </a:rPr>
                <a:t>AlexNet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76437" y="4606782"/>
              <a:ext cx="1969412" cy="26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Fixed input size: 224x224x3</a:t>
              </a:r>
            </a:p>
          </p:txBody>
        </p:sp>
      </p:grpSp>
      <p:pic>
        <p:nvPicPr>
          <p:cNvPr id="63492" name="Picture 4" descr="Image result fo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" y="2939907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2964574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3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38200" y="22098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Krizhevsky</a:t>
            </a:r>
            <a:r>
              <a:rPr lang="en-US" dirty="0"/>
              <a:t> et al. -- </a:t>
            </a:r>
            <a:r>
              <a:rPr lang="en-US" b="1" dirty="0"/>
              <a:t>16.4% error </a:t>
            </a:r>
            <a:r>
              <a:rPr lang="en-US" dirty="0"/>
              <a:t>(top-5)</a:t>
            </a:r>
          </a:p>
          <a:p>
            <a:r>
              <a:rPr lang="en-US" dirty="0"/>
              <a:t>Next best (non-</a:t>
            </a:r>
            <a:r>
              <a:rPr lang="en-US" dirty="0" err="1"/>
              <a:t>convnet</a:t>
            </a:r>
            <a:r>
              <a:rPr lang="en-US" dirty="0"/>
              <a:t>) – </a:t>
            </a:r>
            <a:r>
              <a:rPr lang="en-US" b="1" dirty="0"/>
              <a:t>26.2% error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43000" y="25908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339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/>
        </p:nvSpPr>
        <p:spPr>
          <a:xfrm>
            <a:off x="609599" y="185701"/>
            <a:ext cx="7857725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0" dirty="0" err="1"/>
              <a:t>ImageNet</a:t>
            </a:r>
            <a:r>
              <a:rPr lang="en-US" sz="3000" b="0" dirty="0"/>
              <a:t> Challenge 2012-2014</a:t>
            </a:r>
            <a:endParaRPr lang="en" sz="3000" b="0" dirty="0"/>
          </a:p>
        </p:txBody>
      </p:sp>
      <p:graphicFrame>
        <p:nvGraphicFramePr>
          <p:cNvPr id="690" name="Shape 690"/>
          <p:cNvGraphicFramePr/>
          <p:nvPr>
            <p:extLst>
              <p:ext uri="{D42A27DB-BD31-4B8C-83A1-F6EECF244321}">
                <p14:modId xmlns:p14="http://schemas.microsoft.com/office/powerpoint/2010/main" val="2345715924"/>
              </p:ext>
            </p:extLst>
          </p:nvPr>
        </p:nvGraphicFramePr>
        <p:xfrm>
          <a:off x="510225" y="990601"/>
          <a:ext cx="8100375" cy="3559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Team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Year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Place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Error (top-5)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E</a:t>
                      </a:r>
                      <a:r>
                        <a:rPr lang="en" sz="1600" b="1" dirty="0"/>
                        <a:t>xternal data</a:t>
                      </a:r>
                    </a:p>
                  </a:txBody>
                  <a:tcPr marL="63500" marR="63500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SuperVision</a:t>
                      </a:r>
                      <a:r>
                        <a:rPr lang="en-US" sz="1600" dirty="0"/>
                        <a:t> –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Toronto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(7</a:t>
                      </a:r>
                      <a:r>
                        <a:rPr lang="en-US" sz="1600" baseline="0" dirty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16.4%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SuperVision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15.3%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Clarifai</a:t>
                      </a:r>
                      <a:r>
                        <a:rPr lang="en-US" sz="1600" dirty="0"/>
                        <a:t> – NYU (7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11.7%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Clarifai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1st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11.2%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VGG</a:t>
                      </a:r>
                      <a:r>
                        <a:rPr lang="en-US" sz="1600" dirty="0"/>
                        <a:t> –</a:t>
                      </a:r>
                      <a:r>
                        <a:rPr lang="en-US" sz="1600" baseline="0" dirty="0"/>
                        <a:t> Oxford </a:t>
                      </a:r>
                      <a:r>
                        <a:rPr lang="en-US" sz="1600" dirty="0"/>
                        <a:t>(16</a:t>
                      </a:r>
                      <a:r>
                        <a:rPr lang="en-US" sz="1600" baseline="0" dirty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2nd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7.32%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GoogLeNet </a:t>
                      </a:r>
                      <a:r>
                        <a:rPr lang="en-US" sz="1600" dirty="0"/>
                        <a:t>(19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6.67%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hlinkClick r:id="rId3"/>
                        </a:rPr>
                        <a:t>Human</a:t>
                      </a:r>
                      <a:r>
                        <a:rPr lang="en-US" sz="1600" baseline="0" dirty="0">
                          <a:hlinkClick r:id="rId3"/>
                        </a:rPr>
                        <a:t> expert</a:t>
                      </a:r>
                      <a:r>
                        <a:rPr lang="en-US" sz="1600" baseline="0" dirty="0"/>
                        <a:t>*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5.1%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03992"/>
              </p:ext>
            </p:extLst>
          </p:nvPr>
        </p:nvGraphicFramePr>
        <p:xfrm>
          <a:off x="381000" y="4800600"/>
          <a:ext cx="8382000" cy="1737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51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 (top-5)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0">
                <a:tc>
                  <a:txBody>
                    <a:bodyPr/>
                    <a:lstStyle/>
                    <a:p>
                      <a:r>
                        <a:rPr lang="en-US" dirty="0" err="1"/>
                        <a:t>DeepImage</a:t>
                      </a:r>
                      <a:r>
                        <a:rPr lang="en-US" dirty="0"/>
                        <a:t> - Baidu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augmentation + multi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PReLU</a:t>
                      </a:r>
                      <a:r>
                        <a:rPr lang="en-US" dirty="0"/>
                        <a:t>-nets  -</a:t>
                      </a:r>
                      <a:r>
                        <a:rPr lang="en-US" baseline="0" dirty="0"/>
                        <a:t> MSRA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Parametric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ReLU</a:t>
                      </a:r>
                      <a:r>
                        <a:rPr lang="en-US" baseline="0" dirty="0"/>
                        <a:t> + smart initialization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610">
                <a:tc>
                  <a:txBody>
                    <a:bodyPr/>
                    <a:lstStyle/>
                    <a:p>
                      <a:r>
                        <a:rPr lang="en-US" dirty="0"/>
                        <a:t>BN-Inception ensemble -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Reducing internal covariate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36071" y="662724"/>
            <a:ext cx="3207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Best non-</a:t>
            </a:r>
            <a:r>
              <a:rPr lang="en-US" sz="1600" dirty="0" err="1"/>
              <a:t>convnet</a:t>
            </a:r>
            <a:r>
              <a:rPr lang="en-US" sz="1600" dirty="0"/>
              <a:t> in 2012: 26.2%</a:t>
            </a:r>
          </a:p>
        </p:txBody>
      </p:sp>
    </p:spTree>
    <p:extLst>
      <p:ext uri="{BB962C8B-B14F-4D97-AF65-F5344CB8AC3E}">
        <p14:creationId xmlns:p14="http://schemas.microsoft.com/office/powerpoint/2010/main" val="2595559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Understanding and Visualizing CNN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Visualize input pattern using </a:t>
            </a:r>
            <a:r>
              <a:rPr lang="en-US" altLang="en-US" dirty="0" err="1"/>
              <a:t>deconvnet</a:t>
            </a:r>
            <a:endParaRPr lang="en-US" altLang="en-US" dirty="0"/>
          </a:p>
          <a:p>
            <a:r>
              <a:rPr lang="en-US" altLang="en-US" dirty="0"/>
              <a:t>Individual neuron activation</a:t>
            </a:r>
          </a:p>
          <a:p>
            <a:r>
              <a:rPr lang="en-US" altLang="en-US" dirty="0"/>
              <a:t>Fooling CNNs</a:t>
            </a:r>
          </a:p>
        </p:txBody>
      </p:sp>
    </p:spTree>
    <p:extLst>
      <p:ext uri="{BB962C8B-B14F-4D97-AF65-F5344CB8AC3E}">
        <p14:creationId xmlns:p14="http://schemas.microsoft.com/office/powerpoint/2010/main" val="372191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Map activation back to the input pixel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input pattern originally caused a given activation in the feature maps?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66" y="2063578"/>
            <a:ext cx="4204667" cy="43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47800"/>
            <a:ext cx="3581400" cy="489788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2994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Approach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133724" y="2286000"/>
            <a:ext cx="1810124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b="0" dirty="0">
                <a:latin typeface="+mn-lt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152400" y="4343400"/>
            <a:ext cx="883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latin typeface="+mn-lt"/>
              </a:rPr>
              <a:t>Features are not learned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Trainable c</a:t>
            </a:r>
            <a:r>
              <a:rPr lang="en-US" sz="3200" b="0" dirty="0">
                <a:latin typeface="+mn-lt"/>
              </a:rPr>
              <a:t>lassifier is often generic (e.g. SVM)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Object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89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6602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480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and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14400"/>
            <a:ext cx="9015249" cy="55626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296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Occlusion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6" y="1317980"/>
            <a:ext cx="8229600" cy="48832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Mask parts of input with occluding square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Monitor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2717800"/>
            <a:ext cx="3289300" cy="246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4409" y="2788664"/>
            <a:ext cx="689769" cy="6897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40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1403E-6 4.92703E-6 C 0.0264 -0.00718 0.00781 -0.00348 0.05627 -0.00163 C 0.07763 0.00139 0.09934 0.00324 0.12087 0.00463 C 0.14588 0.01575 0.22942 0.00486 0.26815 0.00625 C 0.27457 0.00787 0.27978 0.01135 0.28621 0.01436 C 0.28621 0.01436 0.28343 0.02501 0.28256 0.02872 C 0.28204 0.03011 0.28135 0.03335 0.28135 0.03335 C 0.28065 0.05744 0.28933 0.08756 0.27179 0.07667 C 0.21743 0.07899 0.16446 0.08061 0.11011 0.07968 C 0.10125 0.07783 0.09361 0.07366 0.08492 0.07181 C 0.06026 0.07273 0.04029 0.07482 0.01667 0.07667 C 0.00903 0.07806 -0.01042 0.07273 -0.00608 0.0813 C -0.00539 0.08292 -0.00487 0.08478 -0.00365 0.08617 C -0.00278 0.08709 -0.00122 0.08709 2.41403E-6 0.08779 C 0.00069 0.09103 0.00347 0.09358 0.00347 0.09729 C 0.00347 0.11072 2.41403E-6 0.1267 -0.00122 0.1406 C -0.00087 0.14199 -0.00122 0.14477 2.41403E-6 0.14524 C 0.01042 0.14825 0.04255 0.14941 0.0514 0.1501 C 0.05609 0.15033 0.06096 0.15103 0.06582 0.15172 C 0.08249 0.15913 0.21083 0.15612 0.21431 0.15635 C 0.23584 0.15728 0.2572 0.1589 0.27891 0.16122 C 0.28239 0.17535 0.28065 0.19133 0.28742 0.2043 C 0.28621 0.23419 0.29194 0.23882 0.27666 0.23164 C 0.25912 0.2328 0.2513 0.23534 0.23584 0.23951 C 0.23428 0.24044 0.23272 0.24183 0.23115 0.24276 C 0.22785 0.24415 0.22143 0.246 0.22143 0.246 C 0.16742 0.24484 0.15978 0.24484 0.12209 0.24114 C 0.09673 0.23419 0.12348 0.2409 0.0587 0.23789 C 0.04463 0.2372 0.01667 0.23465 0.01667 0.23465 C 0.0059 0.2321 0.01268 0.23326 -0.00365 0.23326 " pathEditMode="relative" ptsTypes="fffffffffffffffffffffffffffff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96398"/>
            <a:ext cx="3086100" cy="307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2" y="3797300"/>
            <a:ext cx="7264400" cy="3060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612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06521"/>
            <a:ext cx="3098800" cy="302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2" y="3778263"/>
            <a:ext cx="7251700" cy="3073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161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96398"/>
            <a:ext cx="31115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775452"/>
            <a:ext cx="72263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843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5486400"/>
          </a:xfrm>
        </p:spPr>
      </p:pic>
      <p:sp>
        <p:nvSpPr>
          <p:cNvPr id="2" name="Rectangle 1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181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914400"/>
            <a:ext cx="7343775" cy="5486400"/>
          </a:xfrm>
        </p:spPr>
      </p:pic>
      <p:sp>
        <p:nvSpPr>
          <p:cNvPr id="5" name="Rectangle 4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28648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5486400"/>
          </a:xfrm>
        </p:spPr>
      </p:pic>
      <p:sp>
        <p:nvSpPr>
          <p:cNvPr id="5" name="Rectangle 4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1731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Traditional Recognition Approach</a:t>
            </a:r>
            <a:endParaRPr lang="en-US" dirty="0">
              <a:latin typeface="+mn-lt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Features are key to recent progress in recognition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Multitude of hand-designed features currently in use</a:t>
            </a:r>
          </a:p>
          <a:p>
            <a:pPr lvl="1" eaLnBrk="1" hangingPunct="1"/>
            <a:r>
              <a:rPr lang="en-US" sz="1800" dirty="0"/>
              <a:t>SIFT, HOG, ………….</a:t>
            </a:r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Where next? Better classifiers? Or keep building more features?</a:t>
            </a: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364336"/>
            <a:ext cx="19700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152400" y="5634460"/>
            <a:ext cx="3810000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 err="1">
                <a:latin typeface="+mn-lt"/>
              </a:rPr>
              <a:t>Felzenszwalb</a:t>
            </a:r>
            <a:r>
              <a:rPr lang="en-US" sz="1400" b="0" dirty="0">
                <a:latin typeface="+mn-lt"/>
              </a:rPr>
              <a:t>,  </a:t>
            </a:r>
            <a:r>
              <a:rPr lang="en-US" sz="1400" b="0" dirty="0" err="1">
                <a:latin typeface="+mn-lt"/>
              </a:rPr>
              <a:t>Girshick</a:t>
            </a:r>
            <a:r>
              <a:rPr lang="en-US" sz="1400" b="0" dirty="0">
                <a:latin typeface="+mn-lt"/>
              </a:rPr>
              <a:t>, </a:t>
            </a:r>
            <a:br>
              <a:rPr lang="en-US" sz="1400" b="0" dirty="0">
                <a:latin typeface="+mn-lt"/>
              </a:rPr>
            </a:br>
            <a:r>
              <a:rPr lang="en-US" sz="1400" b="0" dirty="0" err="1">
                <a:latin typeface="+mn-lt"/>
              </a:rPr>
              <a:t>McAllester</a:t>
            </a:r>
            <a:r>
              <a:rPr lang="en-US" sz="1400" b="0" dirty="0">
                <a:latin typeface="+mn-lt"/>
              </a:rPr>
              <a:t> and </a:t>
            </a:r>
            <a:r>
              <a:rPr lang="en-US" sz="1400" b="0" dirty="0" err="1">
                <a:latin typeface="+mn-lt"/>
              </a:rPr>
              <a:t>Ramanan</a:t>
            </a:r>
            <a:r>
              <a:rPr lang="en-US" sz="1400" b="0" dirty="0">
                <a:latin typeface="+mn-lt"/>
              </a:rPr>
              <a:t>, PAMI 2007</a:t>
            </a:r>
          </a:p>
        </p:txBody>
      </p:sp>
      <p:pic>
        <p:nvPicPr>
          <p:cNvPr id="51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352800"/>
            <a:ext cx="4889216" cy="231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5032133"/>
            <a:ext cx="28860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9" y="4600332"/>
            <a:ext cx="776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4227514" y="5634460"/>
            <a:ext cx="4484687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>
                <a:latin typeface="+mn-lt"/>
              </a:rPr>
              <a:t>Yan &amp; Huang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(Winner of PASCAL 2010 classification competition)</a:t>
            </a:r>
          </a:p>
        </p:txBody>
      </p:sp>
    </p:spTree>
    <p:extLst>
      <p:ext uri="{BB962C8B-B14F-4D97-AF65-F5344CB8AC3E}">
        <p14:creationId xmlns:p14="http://schemas.microsoft.com/office/powerpoint/2010/main" val="10227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Intriguing properties of neural networks [</a:t>
            </a:r>
            <a:r>
              <a:rPr lang="en-US" altLang="en-US" sz="1600" dirty="0" err="1">
                <a:latin typeface="Arial" panose="020B0604020202020204" pitchFamily="34" charset="0"/>
                <a:hlinkClick r:id="rId3"/>
              </a:rPr>
              <a:t>Szegedy</a:t>
            </a:r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 ICLR 2014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48339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4000" dirty="0"/>
              <a:t>What is going on?</a:t>
            </a:r>
          </a:p>
        </p:txBody>
      </p:sp>
      <p:pic>
        <p:nvPicPr>
          <p:cNvPr id="57347" name="Picture 4" descr="Screen Shot 2015-04-28 at 4.0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Screen Shot 2015-04-28 at 4.0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931863" y="4262438"/>
            <a:ext cx="439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57350" name="Object 9"/>
          <p:cNvGraphicFramePr>
            <a:graphicFrameLocks noChangeAspect="1"/>
          </p:cNvGraphicFramePr>
          <p:nvPr/>
        </p:nvGraphicFramePr>
        <p:xfrm>
          <a:off x="7010400" y="4191000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40960" imgH="383760" progId="Equation.3">
                  <p:embed/>
                </p:oleObj>
              </mc:Choice>
              <mc:Fallback>
                <p:oleObj name="Equation" r:id="rId4" imgW="840960" imgH="383760" progId="Equation.3">
                  <p:embed/>
                  <p:pic>
                    <p:nvPicPr>
                      <p:cNvPr id="5735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91000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10"/>
          <p:cNvGraphicFramePr>
            <a:graphicFrameLocks noChangeAspect="1"/>
          </p:cNvGraphicFramePr>
          <p:nvPr/>
        </p:nvGraphicFramePr>
        <p:xfrm>
          <a:off x="4616450" y="4270375"/>
          <a:ext cx="5111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240" imgH="383760" progId="Equation.3">
                  <p:embed/>
                </p:oleObj>
              </mc:Choice>
              <mc:Fallback>
                <p:oleObj name="Equation" r:id="rId6" imgW="228240" imgH="383760" progId="Equation.3">
                  <p:embed/>
                  <p:pic>
                    <p:nvPicPr>
                      <p:cNvPr id="573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4270375"/>
                        <a:ext cx="5111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8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Examples [</a:t>
            </a:r>
            <a:r>
              <a:rPr lang="en-US" sz="1600" dirty="0">
                <a:hlinkClick r:id="rId9"/>
              </a:rPr>
              <a:t>Goodfellow ICLR 2015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83185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going on?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/>
              <a:t>Recall gradient descent training: modify the weights to reduce classifier error</a:t>
            </a:r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r>
              <a:rPr lang="en-US" altLang="en-US" dirty="0"/>
              <a:t>Adversarial examples: modify the </a:t>
            </a:r>
            <a:r>
              <a:rPr lang="en-US" altLang="en-US" i="1" dirty="0"/>
              <a:t>image</a:t>
            </a:r>
            <a:r>
              <a:rPr lang="en-US" altLang="en-US" dirty="0"/>
              <a:t> to </a:t>
            </a:r>
            <a:r>
              <a:rPr lang="en-US" altLang="en-US" i="1" dirty="0"/>
              <a:t>increase</a:t>
            </a:r>
            <a:r>
              <a:rPr lang="en-US" altLang="en-US" dirty="0"/>
              <a:t> classifier error</a:t>
            </a:r>
          </a:p>
          <a:p>
            <a:pPr marL="457200" indent="-457200"/>
            <a:endParaRPr lang="en-US" altLang="en-US" dirty="0"/>
          </a:p>
        </p:txBody>
      </p:sp>
      <p:sp>
        <p:nvSpPr>
          <p:cNvPr id="58372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2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8373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Examples [</a:t>
            </a:r>
            <a:r>
              <a:rPr lang="en-US" sz="1600" dirty="0">
                <a:hlinkClick r:id="rId3"/>
              </a:rPr>
              <a:t>Goodfellow ICLR 2015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graphicFrame>
        <p:nvGraphicFramePr>
          <p:cNvPr id="58374" name="Object 15"/>
          <p:cNvGraphicFramePr>
            <a:graphicFrameLocks noChangeAspect="1"/>
          </p:cNvGraphicFramePr>
          <p:nvPr/>
        </p:nvGraphicFramePr>
        <p:xfrm>
          <a:off x="3581400" y="2136775"/>
          <a:ext cx="20462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93700" progId="Equation.3">
                  <p:embed/>
                </p:oleObj>
              </mc:Choice>
              <mc:Fallback>
                <p:oleObj name="Equation" r:id="rId4" imgW="965200" imgH="393700" progId="Equation.3">
                  <p:embed/>
                  <p:pic>
                    <p:nvPicPr>
                      <p:cNvPr id="5837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6775"/>
                        <a:ext cx="204628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12"/>
          <p:cNvGraphicFramePr>
            <a:graphicFrameLocks noChangeAspect="1"/>
          </p:cNvGraphicFramePr>
          <p:nvPr/>
        </p:nvGraphicFramePr>
        <p:xfrm>
          <a:off x="3683000" y="4575175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40960" imgH="383760" progId="Equation.3">
                  <p:embed/>
                </p:oleObj>
              </mc:Choice>
              <mc:Fallback>
                <p:oleObj name="Equation" r:id="rId6" imgW="840960" imgH="383760" progId="Equation.3">
                  <p:embed/>
                  <p:pic>
                    <p:nvPicPr>
                      <p:cNvPr id="5837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575175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43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" y="1676400"/>
            <a:ext cx="9067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378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dirty="0"/>
              <a:t>Images that both CNN and Human can recognize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/>
          </a:p>
        </p:txBody>
      </p:sp>
      <p:pic>
        <p:nvPicPr>
          <p:cNvPr id="563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72" y="1600200"/>
            <a:ext cx="6190656" cy="469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838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Encoding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4" y="1600201"/>
            <a:ext cx="778119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977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Indirect Encoding</a:t>
            </a:r>
            <a:endParaRPr lang="en-US" altLang="en-US" dirty="0"/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1600200"/>
            <a:ext cx="77120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74526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Beyond 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Detection</a:t>
            </a:r>
          </a:p>
          <a:p>
            <a:r>
              <a:rPr lang="en-US" altLang="en-US" dirty="0"/>
              <a:t>Segmentation</a:t>
            </a:r>
          </a:p>
          <a:p>
            <a:r>
              <a:rPr lang="en-US" altLang="en-US" dirty="0"/>
              <a:t>Regression </a:t>
            </a:r>
          </a:p>
          <a:p>
            <a:r>
              <a:rPr lang="en-US" altLang="en-US" dirty="0"/>
              <a:t>Pose estimation </a:t>
            </a:r>
          </a:p>
          <a:p>
            <a:r>
              <a:rPr lang="en-US" altLang="en-US" dirty="0"/>
              <a:t>Matching patches</a:t>
            </a:r>
          </a:p>
          <a:p>
            <a:r>
              <a:rPr lang="en-US" altLang="en-US" dirty="0"/>
              <a:t>Synthesis</a:t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and many more…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33634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R-CNN: Regions with CNN features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Trained on </a:t>
            </a:r>
            <a:r>
              <a:rPr lang="en-US" altLang="en-US" dirty="0" err="1"/>
              <a:t>ImageNet</a:t>
            </a:r>
            <a:r>
              <a:rPr lang="en-US" altLang="en-US" dirty="0"/>
              <a:t> classification</a:t>
            </a:r>
          </a:p>
          <a:p>
            <a:r>
              <a:rPr lang="en-US" altLang="en-US" dirty="0" err="1"/>
              <a:t>Finetune</a:t>
            </a:r>
            <a:r>
              <a:rPr lang="en-US" altLang="en-US" dirty="0"/>
              <a:t> CNN on PASCAL</a:t>
            </a:r>
          </a:p>
          <a:p>
            <a:endParaRPr lang="en-US" altLang="en-US" dirty="0"/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0" y="2819400"/>
            <a:ext cx="8727417" cy="294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7" y="6424362"/>
            <a:ext cx="4152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RCNN [</a:t>
            </a:r>
            <a:r>
              <a:rPr lang="en-US" sz="2000" dirty="0">
                <a:hlinkClick r:id="rId3"/>
              </a:rPr>
              <a:t>Girshick et al. CVPR 2014</a:t>
            </a:r>
            <a:r>
              <a:rPr lang="en-US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8333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4075358"/>
            <a:ext cx="4191000" cy="2379230"/>
          </a:xfrm>
          <a:prstGeom prst="rect">
            <a:avLst/>
          </a:prstGeom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Semantic Labels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43" y="914400"/>
            <a:ext cx="5991312" cy="3264966"/>
          </a:xfrm>
        </p:spPr>
      </p:pic>
      <p:sp>
        <p:nvSpPr>
          <p:cNvPr id="3" name="Rectangle 2"/>
          <p:cNvSpPr/>
          <p:nvPr/>
        </p:nvSpPr>
        <p:spPr>
          <a:xfrm>
            <a:off x="685800" y="647700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Fully Convolutional Networks for Semantic Segmentation [</a:t>
            </a:r>
            <a:r>
              <a:rPr lang="en-US" sz="1600" dirty="0">
                <a:hlinkClick r:id="rId4"/>
              </a:rPr>
              <a:t>Long et al. CVPR 2015</a:t>
            </a:r>
            <a:r>
              <a:rPr lang="en-US" sz="16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0463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/>
              <a:t>Features are key </a:t>
            </a:r>
            <a:r>
              <a:rPr lang="en-US" sz="3200" dirty="0"/>
              <a:t>to recent progress in recognition</a:t>
            </a:r>
            <a:endParaRPr lang="en-US" altLang="en-US" sz="32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238559"/>
            <a:ext cx="6796821" cy="1280160"/>
          </a:xfrm>
        </p:spPr>
      </p:pic>
      <p:sp>
        <p:nvSpPr>
          <p:cNvPr id="11273" name="TextBox 7"/>
          <p:cNvSpPr txBox="1">
            <a:spLocks noChangeArrowheads="1"/>
          </p:cNvSpPr>
          <p:nvPr/>
        </p:nvSpPr>
        <p:spPr bwMode="auto">
          <a:xfrm>
            <a:off x="1060450" y="2641600"/>
            <a:ext cx="243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SIFT [</a:t>
            </a:r>
            <a:r>
              <a:rPr lang="en-US" altLang="en-US" sz="1600">
                <a:latin typeface="Arial" panose="020B0604020202020204" pitchFamily="34" charset="0"/>
                <a:hlinkClick r:id="rId4"/>
              </a:rPr>
              <a:t>Loewe IJCV 04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240338" y="2614613"/>
            <a:ext cx="3422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HOG [</a:t>
            </a:r>
            <a:r>
              <a:rPr lang="en-US" altLang="en-US" sz="1600">
                <a:latin typeface="Arial" panose="020B0604020202020204" pitchFamily="34" charset="0"/>
                <a:hlinkClick r:id="rId5"/>
              </a:rPr>
              <a:t>Dalal and Triggs CVPR 05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5" name="Rectangle 8"/>
          <p:cNvSpPr>
            <a:spLocks noChangeArrowheads="1"/>
          </p:cNvSpPr>
          <p:nvPr/>
        </p:nvSpPr>
        <p:spPr bwMode="auto">
          <a:xfrm>
            <a:off x="760413" y="4851400"/>
            <a:ext cx="3035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SPM [</a:t>
            </a:r>
            <a:r>
              <a:rPr lang="en-US" altLang="en-US" sz="1600">
                <a:latin typeface="Arial" panose="020B0604020202020204" pitchFamily="34" charset="0"/>
                <a:hlinkClick r:id="rId6"/>
              </a:rPr>
              <a:t>Lazebnik et al. CVPR 06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5258593" y="4851400"/>
            <a:ext cx="338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DPM [</a:t>
            </a:r>
            <a:r>
              <a:rPr lang="en-US" altLang="en-US" sz="1600" dirty="0" err="1">
                <a:latin typeface="Arial" panose="020B0604020202020204" pitchFamily="34" charset="0"/>
                <a:hlinkClick r:id="rId7"/>
              </a:rPr>
              <a:t>Felzenszwalb</a:t>
            </a:r>
            <a:r>
              <a:rPr lang="en-US" altLang="en-US" sz="1600" dirty="0">
                <a:latin typeface="Arial" panose="020B0604020202020204" pitchFamily="34" charset="0"/>
                <a:hlinkClick r:id="rId7"/>
              </a:rPr>
              <a:t> et al. PAMI 10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7" name="Rectangle 16"/>
          <p:cNvSpPr>
            <a:spLocks noChangeArrowheads="1"/>
          </p:cNvSpPr>
          <p:nvPr/>
        </p:nvSpPr>
        <p:spPr bwMode="auto">
          <a:xfrm>
            <a:off x="1719263" y="6469063"/>
            <a:ext cx="4487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Color Descriptor [</a:t>
            </a:r>
            <a:r>
              <a:rPr lang="en-US" altLang="en-US" sz="1600">
                <a:latin typeface="Arial" panose="020B0604020202020204" pitchFamily="34" charset="0"/>
                <a:hlinkClick r:id="rId8"/>
              </a:rPr>
              <a:t>Van De Sande et al. PAMI 10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76" y="2952750"/>
            <a:ext cx="3055172" cy="194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22644"/>
            <a:ext cx="3311525" cy="160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1" y="914400"/>
            <a:ext cx="3801242" cy="172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" y="3006365"/>
            <a:ext cx="32861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03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Edge Detection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757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4" y="990600"/>
            <a:ext cx="719168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048" y="6235314"/>
            <a:ext cx="7829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DeepEdge: A Multi-Scale Bifurcated Deep Network for Top-Down Contour Detection </a:t>
            </a:r>
          </a:p>
          <a:p>
            <a:pPr algn="ctr"/>
            <a:r>
              <a:rPr lang="en-US" sz="1600" dirty="0"/>
              <a:t>[</a:t>
            </a:r>
            <a:r>
              <a:rPr lang="en-US" sz="1600" dirty="0">
                <a:hlinkClick r:id="rId3"/>
              </a:rPr>
              <a:t>Bertasius et al. CVPR 2015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4702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CNN for Regression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9" y="990600"/>
            <a:ext cx="766538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0778" y="6400800"/>
            <a:ext cx="494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DeepPose</a:t>
            </a:r>
            <a:r>
              <a:rPr lang="en-US" dirty="0"/>
              <a:t> [</a:t>
            </a:r>
            <a:r>
              <a:rPr lang="en-US" dirty="0" err="1">
                <a:hlinkClick r:id="rId3"/>
              </a:rPr>
              <a:t>Toshev</a:t>
            </a:r>
            <a:r>
              <a:rPr lang="en-US" dirty="0">
                <a:hlinkClick r:id="rId3"/>
              </a:rPr>
              <a:t> and </a:t>
            </a:r>
            <a:r>
              <a:rPr lang="en-US" dirty="0" err="1">
                <a:hlinkClick r:id="rId3"/>
              </a:rPr>
              <a:t>Szegedy</a:t>
            </a:r>
            <a:r>
              <a:rPr lang="en-US" dirty="0">
                <a:hlinkClick r:id="rId3"/>
              </a:rPr>
              <a:t> CVPR 2014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554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CNN as a Similarity Measure for Matching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64" y="1172445"/>
            <a:ext cx="2625751" cy="2544630"/>
          </a:xfrm>
        </p:spPr>
      </p:pic>
      <p:pic>
        <p:nvPicPr>
          <p:cNvPr id="778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" y="1077544"/>
            <a:ext cx="2039432" cy="275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0" y="933411"/>
            <a:ext cx="2825760" cy="302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46" y="4455565"/>
            <a:ext cx="4388053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2820" y="3922814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FaceNet</a:t>
            </a:r>
            <a:r>
              <a:rPr lang="en-US" sz="1600" dirty="0"/>
              <a:t> [</a:t>
            </a:r>
            <a:r>
              <a:rPr lang="en-US" sz="1600" dirty="0" err="1">
                <a:hlinkClick r:id="rId6"/>
              </a:rPr>
              <a:t>Schroff</a:t>
            </a:r>
            <a:r>
              <a:rPr lang="en-US" sz="1600" dirty="0">
                <a:hlinkClick r:id="rId6"/>
              </a:rPr>
              <a:t> et al. 2015</a:t>
            </a:r>
            <a:r>
              <a:rPr lang="en-US" sz="1600" dirty="0"/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73691"/>
            <a:ext cx="480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Stereo matching [</a:t>
            </a:r>
            <a:r>
              <a:rPr lang="en-US" sz="1600" dirty="0" err="1">
                <a:hlinkClick r:id="rId7"/>
              </a:rPr>
              <a:t>Zbontar</a:t>
            </a:r>
            <a:r>
              <a:rPr lang="en-US" sz="1600" dirty="0">
                <a:hlinkClick r:id="rId7"/>
              </a:rPr>
              <a:t> and </a:t>
            </a:r>
            <a:r>
              <a:rPr lang="en-US" sz="1600" dirty="0" err="1">
                <a:hlinkClick r:id="rId7"/>
              </a:rPr>
              <a:t>LeCun</a:t>
            </a:r>
            <a:r>
              <a:rPr lang="en-US" sz="1600" dirty="0">
                <a:hlinkClick r:id="rId7"/>
              </a:rPr>
              <a:t> CVPR 2015</a:t>
            </a:r>
            <a:r>
              <a:rPr lang="en-US" sz="1600" dirty="0"/>
              <a:t>]</a:t>
            </a:r>
          </a:p>
          <a:p>
            <a:pPr algn="ctr"/>
            <a:r>
              <a:rPr lang="en-US" sz="1600" dirty="0"/>
              <a:t>Compare patch [</a:t>
            </a:r>
            <a:r>
              <a:rPr lang="en-US" sz="1600" dirty="0" err="1">
                <a:hlinkClick r:id="rId8"/>
              </a:rPr>
              <a:t>Zagoruyko</a:t>
            </a:r>
            <a:r>
              <a:rPr lang="en-US" sz="1600" dirty="0">
                <a:hlinkClick r:id="rId8"/>
              </a:rPr>
              <a:t> and </a:t>
            </a:r>
            <a:r>
              <a:rPr lang="en-US" sz="1600" dirty="0" err="1">
                <a:hlinkClick r:id="rId8"/>
              </a:rPr>
              <a:t>Komodakis</a:t>
            </a:r>
            <a:r>
              <a:rPr lang="en-US" sz="1600" dirty="0">
                <a:hlinkClick r:id="rId8"/>
              </a:rPr>
              <a:t> 2015</a:t>
            </a:r>
            <a:r>
              <a:rPr lang="en-US" sz="1600" dirty="0"/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5872" y="6233587"/>
            <a:ext cx="32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Match ground and aerial images </a:t>
            </a:r>
          </a:p>
          <a:p>
            <a:pPr algn="ctr"/>
            <a:r>
              <a:rPr lang="en-US" sz="1600" dirty="0"/>
              <a:t>[</a:t>
            </a:r>
            <a:r>
              <a:rPr lang="en-US" sz="1600" dirty="0">
                <a:hlinkClick r:id="rId9"/>
              </a:rPr>
              <a:t>Lin et al. CVPR 2015</a:t>
            </a:r>
            <a:r>
              <a:rPr lang="en-US" sz="1600" dirty="0"/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" y="4318032"/>
            <a:ext cx="4313145" cy="22371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2000" y="6426020"/>
            <a:ext cx="4214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FlowNet</a:t>
            </a:r>
            <a:r>
              <a:rPr lang="en-US" sz="1600" dirty="0"/>
              <a:t> [</a:t>
            </a:r>
            <a:r>
              <a:rPr lang="en-US" sz="1600" dirty="0">
                <a:hlinkClick r:id="rId11"/>
              </a:rPr>
              <a:t>Fischer et al 2015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738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for Image Restoration/Enhancement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76807"/>
            <a:ext cx="4038600" cy="18579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" y="1720850"/>
            <a:ext cx="4934216" cy="1782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477156"/>
            <a:ext cx="8305800" cy="1407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9346" y="369767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Super-resolution 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5"/>
              </a:rPr>
              <a:t>Dong et al. ECCV 2014</a:t>
            </a:r>
            <a:r>
              <a:rPr lang="en-US" sz="1600" dirty="0"/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3263" y="369767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Non-blind deconvolution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6"/>
              </a:rPr>
              <a:t>Xu et al. NIPS 2014</a:t>
            </a:r>
            <a:r>
              <a:rPr lang="en-US" sz="1600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9706" y="601980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Non-uniform blur estimation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7"/>
              </a:rPr>
              <a:t>Sun et al. CVPR 2015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57823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CNN for Image Generation</a:t>
            </a: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95400"/>
            <a:ext cx="856615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>
                <a:hlinkClick r:id="rId3"/>
              </a:rPr>
              <a:t>Dosovitskiy</a:t>
            </a:r>
            <a:r>
              <a:rPr lang="en-US" sz="1600" dirty="0">
                <a:hlinkClick r:id="rId3"/>
              </a:rPr>
              <a:t> et al. CVPR 2015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62295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Chair Morphing</a:t>
            </a:r>
          </a:p>
        </p:txBody>
      </p:sp>
      <p:pic>
        <p:nvPicPr>
          <p:cNvPr id="2" name="Generate_Chairs_mov_morph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219" y="990600"/>
            <a:ext cx="5135562" cy="5135563"/>
          </a:xfrm>
        </p:spPr>
      </p:pic>
      <p:sp>
        <p:nvSpPr>
          <p:cNvPr id="4" name="Rectangle 3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>
                <a:hlinkClick r:id="rId5"/>
              </a:rPr>
              <a:t>Dosovitskiy</a:t>
            </a:r>
            <a:r>
              <a:rPr lang="en-US" sz="1600" dirty="0">
                <a:hlinkClick r:id="rId5"/>
              </a:rPr>
              <a:t> et al. CVPR 2015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831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Improvement of learning in a </a:t>
            </a:r>
            <a:r>
              <a:rPr lang="en-US" sz="2800" b="1" dirty="0"/>
              <a:t>new</a:t>
            </a:r>
            <a:r>
              <a:rPr lang="en-US" sz="2800" dirty="0"/>
              <a:t> task through the </a:t>
            </a:r>
            <a:r>
              <a:rPr lang="en-US" sz="2800" i="1" dirty="0">
                <a:solidFill>
                  <a:srgbClr val="FF0000"/>
                </a:solidFill>
              </a:rPr>
              <a:t>transfer of knowledge</a:t>
            </a:r>
            <a:r>
              <a:rPr lang="en-US" sz="2800" i="1" dirty="0"/>
              <a:t> </a:t>
            </a:r>
            <a:r>
              <a:rPr lang="en-US" sz="2800" dirty="0"/>
              <a:t>from a </a:t>
            </a:r>
            <a:r>
              <a:rPr lang="en-US" sz="2800" b="1" dirty="0"/>
              <a:t>related</a:t>
            </a:r>
            <a:r>
              <a:rPr lang="en-US" sz="2800" dirty="0"/>
              <a:t> task that has already been learned.</a:t>
            </a:r>
          </a:p>
          <a:p>
            <a:r>
              <a:rPr lang="en-US" sz="2800" dirty="0"/>
              <a:t>Weight initialization for CNN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92" y="2819400"/>
            <a:ext cx="7709813" cy="35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498" y="6273225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Learning and Transferring Mid-Level Image Representations using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Convolutional Neural Networks [</a:t>
            </a:r>
            <a:r>
              <a:rPr lang="en-US" sz="1600" dirty="0">
                <a:hlinkClick r:id="rId3"/>
              </a:rPr>
              <a:t>Oquab et al. CVPR 2014</a:t>
            </a:r>
            <a:r>
              <a:rPr lang="en-US" sz="1600" dirty="0"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38887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352800"/>
            <a:ext cx="61007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Convolutional activation features</a:t>
            </a:r>
          </a:p>
        </p:txBody>
      </p:sp>
      <p:sp>
        <p:nvSpPr>
          <p:cNvPr id="706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pic>
        <p:nvPicPr>
          <p:cNvPr id="7066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784225"/>
            <a:ext cx="88042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5"/>
          <p:cNvSpPr>
            <a:spLocks noChangeArrowheads="1"/>
          </p:cNvSpPr>
          <p:nvPr/>
        </p:nvSpPr>
        <p:spPr bwMode="auto">
          <a:xfrm>
            <a:off x="5099050" y="3068638"/>
            <a:ext cx="3938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[</a:t>
            </a:r>
            <a:r>
              <a:rPr lang="en-US" altLang="en-US" sz="2400">
                <a:latin typeface="Arial" panose="020B0604020202020204" pitchFamily="34" charset="0"/>
                <a:hlinkClick r:id="rId4"/>
              </a:rPr>
              <a:t>Donahue et al. ICML 2013</a:t>
            </a:r>
            <a:r>
              <a:rPr lang="en-US" altLang="en-US" sz="24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962525" y="4830763"/>
            <a:ext cx="4211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CNN Features off-the-shelf: </a:t>
            </a: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sz="1800">
                <a:latin typeface="Arial" panose="020B0604020202020204" pitchFamily="34" charset="0"/>
              </a:rPr>
              <a:t>an Astounding Baseline for Recognition</a:t>
            </a:r>
            <a:br>
              <a:rPr lang="en-US" altLang="en-US" sz="2400">
                <a:latin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</a:rPr>
              <a:t>[</a:t>
            </a:r>
            <a:r>
              <a:rPr lang="en-US" altLang="en-US" sz="2400">
                <a:latin typeface="Arial" panose="020B0604020202020204" pitchFamily="34" charset="0"/>
                <a:hlinkClick r:id="rId5"/>
              </a:rPr>
              <a:t>Razavian et al. 2014</a:t>
            </a:r>
            <a:r>
              <a:rPr lang="en-US" altLang="en-US" sz="2400">
                <a:latin typeface="Arial" panose="020B0604020202020204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hlinkClick r:id="rId2"/>
              </a:rPr>
              <a:t>Cuda-convnet</a:t>
            </a:r>
            <a:r>
              <a:rPr lang="en-US" dirty="0"/>
              <a:t> (A. </a:t>
            </a:r>
            <a:r>
              <a:rPr lang="en-US" dirty="0" err="1"/>
              <a:t>Krizhevsky</a:t>
            </a:r>
            <a:r>
              <a:rPr lang="en-US" dirty="0"/>
              <a:t>, Google)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Caffe</a:t>
            </a:r>
            <a:r>
              <a:rPr lang="en-US" dirty="0"/>
              <a:t> (Y. </a:t>
            </a:r>
            <a:r>
              <a:rPr lang="en-US" dirty="0" err="1"/>
              <a:t>Jia</a:t>
            </a:r>
            <a:r>
              <a:rPr lang="en-US" dirty="0"/>
              <a:t>, Berkeley)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Replacement of deprecated </a:t>
            </a:r>
            <a:r>
              <a:rPr lang="en-US" dirty="0">
                <a:hlinkClick r:id="rId4"/>
              </a:rPr>
              <a:t>Decaf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Overfeat</a:t>
            </a:r>
            <a:r>
              <a:rPr lang="en-US" dirty="0"/>
              <a:t> (NYU)</a:t>
            </a:r>
          </a:p>
          <a:p>
            <a:pPr marL="457200" indent="-457200"/>
            <a:r>
              <a:rPr lang="en-US" dirty="0">
                <a:hlinkClick r:id="rId6"/>
              </a:rPr>
              <a:t>Torch</a:t>
            </a:r>
            <a:endParaRPr lang="en-US" dirty="0"/>
          </a:p>
          <a:p>
            <a:pPr marL="457200" indent="-457200"/>
            <a:r>
              <a:rPr lang="en-US" dirty="0" err="1">
                <a:hlinkClick r:id="rId7"/>
              </a:rPr>
              <a:t>MatConvNet</a:t>
            </a:r>
            <a:r>
              <a:rPr lang="en-US" dirty="0"/>
              <a:t> (A. </a:t>
            </a:r>
            <a:r>
              <a:rPr lang="en-US" dirty="0" err="1"/>
              <a:t>Vedaldi</a:t>
            </a:r>
            <a:r>
              <a:rPr lang="en-US" dirty="0"/>
              <a:t>, Oxford)</a:t>
            </a:r>
          </a:p>
          <a:p>
            <a:pPr marL="457200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12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http://deeplearning.net/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https://github.com/ChristosChristofidis/awesome-deep-learning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http://cs231n.stanford.edu/syllabus.html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435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learning the features?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Learn a </a:t>
            </a:r>
            <a:r>
              <a:rPr lang="en-US" sz="2400" i="1" dirty="0"/>
              <a:t>feature hierarchy</a:t>
            </a:r>
            <a:r>
              <a:rPr lang="en-US" sz="2400" dirty="0"/>
              <a:t> all the way from pixels </a:t>
            </a:r>
            <a:r>
              <a:rPr lang="en-US" sz="2400" dirty="0">
                <a:sym typeface="Wingdings" charset="0"/>
              </a:rPr>
              <a:t>to 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Layers have (nearly) the same structure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Train all layers jointly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27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“Shallow” vs. “deep” architectures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Class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N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Simple classifier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 Class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600" y="1519535"/>
            <a:ext cx="700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recognition: “Shallow”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5000" y="4262735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learning: “Deep” architecture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951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Biological neuron and Perceptrons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039218" y="4791075"/>
            <a:ext cx="3506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An artificial neuron (Perceptron)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linear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Simple, Complex and Hyper-complex cells 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013200"/>
            <a:ext cx="42672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" y="1066689"/>
            <a:ext cx="4344733" cy="2897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950" y="3964592"/>
            <a:ext cx="392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David H. Hubel and </a:t>
            </a:r>
            <a:r>
              <a:rPr lang="en-US" altLang="en-US" dirty="0" err="1"/>
              <a:t>Torsten</a:t>
            </a:r>
            <a:r>
              <a:rPr lang="en-US" altLang="en-US" dirty="0"/>
              <a:t> Wiesel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460166"/>
            <a:ext cx="403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David Hubel's </a:t>
            </a:r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Eye, Brain, and Vision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473" y="4771072"/>
            <a:ext cx="4911165" cy="1631216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Suggested a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hierarchy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 detectors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visual cortex, with higher level features responding to patterns of activation in lower level cells, and propagating activation upwards to still higher level cells.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9812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6"/>
              </a:rPr>
              <a:t>video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866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47474</TotalTime>
  <Words>2405</Words>
  <Application>Microsoft Office PowerPoint</Application>
  <PresentationFormat>On-screen Show (4:3)</PresentationFormat>
  <Paragraphs>400</Paragraphs>
  <Slides>59</Slides>
  <Notes>22</Notes>
  <HiddenSlides>1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ＭＳ Ｐゴシック</vt:lpstr>
      <vt:lpstr>Adobe Caslon Pro</vt:lpstr>
      <vt:lpstr>Arial</vt:lpstr>
      <vt:lpstr>Arial</vt:lpstr>
      <vt:lpstr>Calibri</vt:lpstr>
      <vt:lpstr>Myriad Pro</vt:lpstr>
      <vt:lpstr>Times New Roman</vt:lpstr>
      <vt:lpstr>Wingdings</vt:lpstr>
      <vt:lpstr>Office Theme</vt:lpstr>
      <vt:lpstr>Equation</vt:lpstr>
      <vt:lpstr>Deep Convolutional Neural Networks (DCNN or CNN)  </vt:lpstr>
      <vt:lpstr>Overview</vt:lpstr>
      <vt:lpstr>Traditional Recognition Approach</vt:lpstr>
      <vt:lpstr>Traditional Recognition Approach</vt:lpstr>
      <vt:lpstr>Features are key to recent progress in recognition</vt:lpstr>
      <vt:lpstr>What about learning the features?</vt:lpstr>
      <vt:lpstr>“Shallow” vs. “deep” architectures</vt:lpstr>
      <vt:lpstr>Biological neuron and Perceptrons</vt:lpstr>
      <vt:lpstr>Simple, Complex and Hyper-complex cells </vt:lpstr>
      <vt:lpstr>Hubel/Wiesel Architecture and Multi-layer Neural Network</vt:lpstr>
      <vt:lpstr>Multi-layer Neural Network</vt:lpstr>
      <vt:lpstr>Neocognitron [Fukushima, Biological Cybernetics 1980]</vt:lpstr>
      <vt:lpstr>Convolutional Neural Networks (CNN, Convnet)</vt:lpstr>
      <vt:lpstr>Convolutional Neural Networks (CNN, Convnet)</vt:lpstr>
      <vt:lpstr>1. Convolution</vt:lpstr>
      <vt:lpstr>2. Non-Linearity</vt:lpstr>
      <vt:lpstr>3. Spatial Pooling</vt:lpstr>
      <vt:lpstr>4. Normalization</vt:lpstr>
      <vt:lpstr>Compare: SIFT Descriptor</vt:lpstr>
      <vt:lpstr>Compare: Spatial Pyramid Matching</vt:lpstr>
      <vt:lpstr>Convnet Successes</vt:lpstr>
      <vt:lpstr>ImageNet Challenge 2012</vt:lpstr>
      <vt:lpstr>ImageNet Challenge 2012</vt:lpstr>
      <vt:lpstr>Using CNN for Image Classification</vt:lpstr>
      <vt:lpstr>ImageNet Challenge 2012</vt:lpstr>
      <vt:lpstr>PowerPoint Presentation</vt:lpstr>
      <vt:lpstr>Understanding and Visualizing CNN</vt:lpstr>
      <vt:lpstr>Map activation back to the input pixel space</vt:lpstr>
      <vt:lpstr>Layer 1</vt:lpstr>
      <vt:lpstr>Layer 2</vt:lpstr>
      <vt:lpstr>Layer 3</vt:lpstr>
      <vt:lpstr>Layer 4 and 5</vt:lpstr>
      <vt:lpstr>Occlusion Experiment</vt:lpstr>
      <vt:lpstr>Input image</vt:lpstr>
      <vt:lpstr>Input image</vt:lpstr>
      <vt:lpstr>Input image</vt:lpstr>
      <vt:lpstr>Individual Neuron Activation</vt:lpstr>
      <vt:lpstr>Individual Neuron Activation</vt:lpstr>
      <vt:lpstr>Individual Neuron Activation</vt:lpstr>
      <vt:lpstr>Fooling CNNs</vt:lpstr>
      <vt:lpstr>What is going on?</vt:lpstr>
      <vt:lpstr>What is going on?</vt:lpstr>
      <vt:lpstr>Fooling CNNs</vt:lpstr>
      <vt:lpstr>Images that both CNN and Human can recognize</vt:lpstr>
      <vt:lpstr>Direct Encoding</vt:lpstr>
      <vt:lpstr>Indirect Encoding</vt:lpstr>
      <vt:lpstr>Beyond classification</vt:lpstr>
      <vt:lpstr>R-CNN: Regions with CNN features</vt:lpstr>
      <vt:lpstr>Labeling Pixels: Semantic Labels</vt:lpstr>
      <vt:lpstr>Labeling Pixels: Edge Detection</vt:lpstr>
      <vt:lpstr>CNN for Regression</vt:lpstr>
      <vt:lpstr>CNN as a Similarity Measure for Matching</vt:lpstr>
      <vt:lpstr>CNN for Image Restoration/Enhancement</vt:lpstr>
      <vt:lpstr>CNN for Image Generation</vt:lpstr>
      <vt:lpstr>Chair Morphing</vt:lpstr>
      <vt:lpstr>Transfer Learning</vt:lpstr>
      <vt:lpstr>Convolutional activation features</vt:lpstr>
      <vt:lpstr>CNN packages</vt:lpstr>
      <vt:lpstr>Resources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Amiruzzaman, Md</cp:lastModifiedBy>
  <cp:revision>541</cp:revision>
  <cp:lastPrinted>2015-06-03T03:24:05Z</cp:lastPrinted>
  <dcterms:created xsi:type="dcterms:W3CDTF">2009-12-16T02:55:56Z</dcterms:created>
  <dcterms:modified xsi:type="dcterms:W3CDTF">2025-12-25T01:05:56Z</dcterms:modified>
</cp:coreProperties>
</file>